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sldIdLst>
    <p:sldId id="256" r:id="rId2"/>
    <p:sldId id="257" r:id="rId3"/>
    <p:sldId id="258" r:id="rId4"/>
    <p:sldId id="259" r:id="rId5"/>
    <p:sldId id="260" r:id="rId6"/>
    <p:sldId id="262" r:id="rId7"/>
    <p:sldId id="263" r:id="rId8"/>
    <p:sldId id="264" r:id="rId9"/>
    <p:sldId id="265" r:id="rId10"/>
    <p:sldId id="267" r:id="rId11"/>
    <p:sldId id="268" r:id="rId12"/>
    <p:sldId id="271" r:id="rId13"/>
    <p:sldId id="272" r:id="rId14"/>
    <p:sldId id="273" r:id="rId15"/>
    <p:sldId id="274" r:id="rId16"/>
    <p:sldId id="275" r:id="rId17"/>
    <p:sldId id="270" r:id="rId18"/>
    <p:sldId id="276" r:id="rId19"/>
    <p:sldId id="261" r:id="rId20"/>
    <p:sldId id="269" r:id="rId21"/>
    <p:sldId id="277" r:id="rId22"/>
    <p:sldId id="278" r:id="rId2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E38DB-0A2D-4B1B-9A0E-2B501A42FB75}" type="datetimeFigureOut">
              <a:rPr lang="bg-BG" smtClean="0"/>
              <a:t>16.3.2020 г.</a:t>
            </a:fld>
            <a:endParaRPr lang="bg-BG"/>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2CAFD-05D4-49FD-A5FF-8A8D10AB1F68}" type="slidenum">
              <a:rPr lang="bg-BG" smtClean="0"/>
              <a:t>‹#›</a:t>
            </a:fld>
            <a:endParaRPr lang="bg-BG"/>
          </a:p>
        </p:txBody>
      </p:sp>
    </p:spTree>
    <p:extLst>
      <p:ext uri="{BB962C8B-B14F-4D97-AF65-F5344CB8AC3E}">
        <p14:creationId xmlns:p14="http://schemas.microsoft.com/office/powerpoint/2010/main" val="760152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0CF2CAFD-05D4-49FD-A5FF-8A8D10AB1F68}" type="slidenum">
              <a:rPr lang="bg-BG" smtClean="0"/>
              <a:t>1</a:t>
            </a:fld>
            <a:endParaRPr lang="bg-BG" dirty="0"/>
          </a:p>
        </p:txBody>
      </p:sp>
    </p:spTree>
    <p:extLst>
      <p:ext uri="{BB962C8B-B14F-4D97-AF65-F5344CB8AC3E}">
        <p14:creationId xmlns:p14="http://schemas.microsoft.com/office/powerpoint/2010/main" val="1892267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0CF2CAFD-05D4-49FD-A5FF-8A8D10AB1F68}" type="slidenum">
              <a:rPr lang="bg-BG" smtClean="0"/>
              <a:t>3</a:t>
            </a:fld>
            <a:endParaRPr lang="bg-BG"/>
          </a:p>
        </p:txBody>
      </p:sp>
    </p:spTree>
    <p:extLst>
      <p:ext uri="{BB962C8B-B14F-4D97-AF65-F5344CB8AC3E}">
        <p14:creationId xmlns:p14="http://schemas.microsoft.com/office/powerpoint/2010/main" val="366095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Равнобедрен триъгъл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лавие 7"/>
          <p:cNvSpPr>
            <a:spLocks noGrp="1"/>
          </p:cNvSpPr>
          <p:nvPr>
            <p:ph type="ctrTitle"/>
          </p:nvPr>
        </p:nvSpPr>
        <p:spPr>
          <a:xfrm>
            <a:off x="540544" y="776288"/>
            <a:ext cx="8062912" cy="1470025"/>
          </a:xfrm>
        </p:spPr>
        <p:txBody>
          <a:bodyPr anchor="b">
            <a:normAutofit/>
          </a:bodyPr>
          <a:lstStyle>
            <a:lvl1pPr algn="r">
              <a:defRPr sz="4400"/>
            </a:lvl1pPr>
          </a:lstStyle>
          <a:p>
            <a:r>
              <a:rPr kumimoji="0" lang="bg-BG" smtClean="0"/>
              <a:t>Редакт. стил загл. образец</a:t>
            </a:r>
            <a:endParaRPr kumimoji="0" lang="en-US"/>
          </a:p>
        </p:txBody>
      </p:sp>
      <p:sp>
        <p:nvSpPr>
          <p:cNvPr id="9" name="Подзаглавие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редакция стил подзагл. обр.</a:t>
            </a:r>
            <a:endParaRPr kumimoji="0" lang="en-US"/>
          </a:p>
        </p:txBody>
      </p:sp>
      <p:sp>
        <p:nvSpPr>
          <p:cNvPr id="28" name="Контейнер за дата 27"/>
          <p:cNvSpPr>
            <a:spLocks noGrp="1"/>
          </p:cNvSpPr>
          <p:nvPr>
            <p:ph type="dt" sz="half" idx="10"/>
          </p:nvPr>
        </p:nvSpPr>
        <p:spPr>
          <a:xfrm>
            <a:off x="1371600" y="6012656"/>
            <a:ext cx="5791200" cy="365125"/>
          </a:xfrm>
        </p:spPr>
        <p:txBody>
          <a:bodyPr tIns="0" bIns="0" anchor="t"/>
          <a:lstStyle>
            <a:lvl1pPr algn="r">
              <a:defRPr sz="1000"/>
            </a:lvl1pPr>
          </a:lstStyle>
          <a:p>
            <a:fld id="{273CC536-4F3D-4E22-A9F1-A3C6D40310AC}" type="datetimeFigureOut">
              <a:rPr lang="bg-BG" smtClean="0"/>
              <a:t>16.3.2020 г.</a:t>
            </a:fld>
            <a:endParaRPr lang="bg-BG"/>
          </a:p>
        </p:txBody>
      </p:sp>
      <p:sp>
        <p:nvSpPr>
          <p:cNvPr id="17" name="Контейнер за долния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bg-BG"/>
          </a:p>
        </p:txBody>
      </p:sp>
      <p:sp>
        <p:nvSpPr>
          <p:cNvPr id="29" name="Контейнер за номер на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53F3F3C-A60D-426C-8F94-912700854F7B}" type="slidenum">
              <a:rPr lang="bg-BG" smtClean="0"/>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273CC536-4F3D-4E22-A9F1-A3C6D40310AC}" type="datetimeFigureOut">
              <a:rPr lang="bg-BG" smtClean="0"/>
              <a:t>16.3.2020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781800" y="381000"/>
            <a:ext cx="1905000" cy="5486400"/>
          </a:xfrm>
        </p:spPr>
        <p:txBody>
          <a:bodyPr vert="eaVert"/>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a:xfrm>
            <a:off x="457200" y="381000"/>
            <a:ext cx="6248400" cy="5486400"/>
          </a:xfrm>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273CC536-4F3D-4E22-A9F1-A3C6D40310AC}" type="datetimeFigureOut">
              <a:rPr lang="bg-BG" smtClean="0"/>
              <a:t>16.3.2020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67494"/>
            <a:ext cx="8229600" cy="1399032"/>
          </a:xfrm>
        </p:spPr>
        <p:txBody>
          <a:bodyPr/>
          <a:lstStyle/>
          <a:p>
            <a:r>
              <a:rPr kumimoji="0" lang="bg-BG" smtClean="0"/>
              <a:t>Редакт. стил загл. образец</a:t>
            </a:r>
            <a:endParaRPr kumimoji="0" lang="en-US"/>
          </a:p>
        </p:txBody>
      </p:sp>
      <p:sp>
        <p:nvSpPr>
          <p:cNvPr id="3" name="Контейнер за съдържание 2"/>
          <p:cNvSpPr>
            <a:spLocks noGrp="1"/>
          </p:cNvSpPr>
          <p:nvPr>
            <p:ph idx="1"/>
          </p:nvPr>
        </p:nvSpPr>
        <p:spPr>
          <a:xfrm>
            <a:off x="457200" y="1882808"/>
            <a:ext cx="8229600" cy="4572000"/>
          </a:xfrm>
        </p:spPr>
        <p:txBody>
          <a:body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a:xfrm>
            <a:off x="4791456" y="6480048"/>
            <a:ext cx="2133600" cy="301752"/>
          </a:xfrm>
        </p:spPr>
        <p:txBody>
          <a:bodyPr/>
          <a:lstStyle/>
          <a:p>
            <a:fld id="{273CC536-4F3D-4E22-A9F1-A3C6D40310AC}" type="datetimeFigureOut">
              <a:rPr lang="bg-BG" smtClean="0"/>
              <a:t>16.3.2020 г.</a:t>
            </a:fld>
            <a:endParaRPr lang="bg-BG"/>
          </a:p>
        </p:txBody>
      </p:sp>
      <p:sp>
        <p:nvSpPr>
          <p:cNvPr id="5" name="Контейнер за долния колонтитул 4"/>
          <p:cNvSpPr>
            <a:spLocks noGrp="1"/>
          </p:cNvSpPr>
          <p:nvPr>
            <p:ph type="ftr" sz="quarter" idx="11"/>
          </p:nvPr>
        </p:nvSpPr>
        <p:spPr>
          <a:xfrm>
            <a:off x="457200" y="6480969"/>
            <a:ext cx="4260056" cy="300831"/>
          </a:xfrm>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9" name="Правоъгълен триъгъл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 триъгъл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Контейнер за дата 3"/>
          <p:cNvSpPr>
            <a:spLocks noGrp="1"/>
          </p:cNvSpPr>
          <p:nvPr>
            <p:ph type="dt" sz="half" idx="10"/>
          </p:nvPr>
        </p:nvSpPr>
        <p:spPr>
          <a:xfrm>
            <a:off x="6955632" y="6477000"/>
            <a:ext cx="2133600" cy="304800"/>
          </a:xfrm>
        </p:spPr>
        <p:txBody>
          <a:bodyPr/>
          <a:lstStyle/>
          <a:p>
            <a:fld id="{273CC536-4F3D-4E22-A9F1-A3C6D40310AC}" type="datetimeFigureOut">
              <a:rPr lang="bg-BG" smtClean="0"/>
              <a:t>16.3.2020 г.</a:t>
            </a:fld>
            <a:endParaRPr lang="bg-BG"/>
          </a:p>
        </p:txBody>
      </p:sp>
      <p:sp>
        <p:nvSpPr>
          <p:cNvPr id="5" name="Контейнер за долния колонтитул 4"/>
          <p:cNvSpPr>
            <a:spLocks noGrp="1"/>
          </p:cNvSpPr>
          <p:nvPr>
            <p:ph type="ftr" sz="quarter" idx="11"/>
          </p:nvPr>
        </p:nvSpPr>
        <p:spPr>
          <a:xfrm>
            <a:off x="2619376" y="6480969"/>
            <a:ext cx="4260056" cy="300831"/>
          </a:xfrm>
        </p:spPr>
        <p:txBody>
          <a:bodyPr/>
          <a:lstStyle/>
          <a:p>
            <a:endParaRPr lang="bg-BG"/>
          </a:p>
        </p:txBody>
      </p:sp>
      <p:sp>
        <p:nvSpPr>
          <p:cNvPr id="6" name="Контейнер за номер на слайда 5"/>
          <p:cNvSpPr>
            <a:spLocks noGrp="1"/>
          </p:cNvSpPr>
          <p:nvPr>
            <p:ph type="sldNum" sz="quarter" idx="12"/>
          </p:nvPr>
        </p:nvSpPr>
        <p:spPr>
          <a:xfrm>
            <a:off x="8451056" y="809624"/>
            <a:ext cx="502920" cy="300831"/>
          </a:xfrm>
        </p:spPr>
        <p:txBody>
          <a:bodyPr/>
          <a:lstStyle/>
          <a:p>
            <a:fld id="{353F3F3C-A60D-426C-8F94-912700854F7B}" type="slidenum">
              <a:rPr lang="bg-BG" smtClean="0"/>
              <a:t>‹#›</a:t>
            </a:fld>
            <a:endParaRPr lang="bg-BG"/>
          </a:p>
        </p:txBody>
      </p:sp>
      <p:cxnSp>
        <p:nvCxnSpPr>
          <p:cNvPr id="11" name="Право съединение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аво съединение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лавие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Щракнете, за да редактирате стиловете на текста в образеца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marL="0" algn="l">
              <a:defRPr/>
            </a:lvl1pPr>
          </a:lstStyle>
          <a:p>
            <a:r>
              <a:rPr kumimoji="0" lang="bg-BG" smtClean="0"/>
              <a:t>Редакт. стил загл. образец</a:t>
            </a:r>
            <a:endParaRPr kumimoji="0" lang="en-US"/>
          </a:p>
        </p:txBody>
      </p:sp>
      <p:sp>
        <p:nvSpPr>
          <p:cNvPr id="3" name="Контейнер за съдържани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a:xfrm>
            <a:off x="4791456" y="6480969"/>
            <a:ext cx="2133600" cy="301752"/>
          </a:xfrm>
        </p:spPr>
        <p:txBody>
          <a:bodyPr/>
          <a:lstStyle/>
          <a:p>
            <a:fld id="{273CC536-4F3D-4E22-A9F1-A3C6D40310AC}" type="datetimeFigureOut">
              <a:rPr lang="bg-BG" smtClean="0"/>
              <a:t>16.3.2020 г.</a:t>
            </a:fld>
            <a:endParaRPr lang="bg-BG"/>
          </a:p>
        </p:txBody>
      </p:sp>
      <p:sp>
        <p:nvSpPr>
          <p:cNvPr id="6" name="Контейнер за долния колонтитул 5"/>
          <p:cNvSpPr>
            <a:spLocks noGrp="1"/>
          </p:cNvSpPr>
          <p:nvPr>
            <p:ph type="ftr" sz="quarter" idx="11"/>
          </p:nvPr>
        </p:nvSpPr>
        <p:spPr>
          <a:xfrm>
            <a:off x="457200" y="6480969"/>
            <a:ext cx="4260056" cy="301752"/>
          </a:xfrm>
        </p:spPr>
        <p:txBody>
          <a:bodyPr/>
          <a:lstStyle/>
          <a:p>
            <a:endParaRPr lang="bg-BG"/>
          </a:p>
        </p:txBody>
      </p:sp>
      <p:sp>
        <p:nvSpPr>
          <p:cNvPr id="7" name="Контейнер за номер на слайда 6"/>
          <p:cNvSpPr>
            <a:spLocks noGrp="1"/>
          </p:cNvSpPr>
          <p:nvPr>
            <p:ph type="sldNum" sz="quarter" idx="12"/>
          </p:nvPr>
        </p:nvSpPr>
        <p:spPr>
          <a:xfrm>
            <a:off x="7589520" y="6480969"/>
            <a:ext cx="502920" cy="301752"/>
          </a:xfrm>
        </p:spPr>
        <p:txBody>
          <a:bodyPr/>
          <a:lstStyle/>
          <a:p>
            <a:fld id="{353F3F3C-A60D-426C-8F94-912700854F7B}"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4" name="Текстов контейне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съдържани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a:xfrm>
            <a:off x="4791456" y="6480969"/>
            <a:ext cx="2130552" cy="301752"/>
          </a:xfrm>
        </p:spPr>
        <p:txBody>
          <a:bodyPr/>
          <a:lstStyle/>
          <a:p>
            <a:fld id="{273CC536-4F3D-4E22-A9F1-A3C6D40310AC}" type="datetimeFigureOut">
              <a:rPr lang="bg-BG" smtClean="0"/>
              <a:t>16.3.2020 г.</a:t>
            </a:fld>
            <a:endParaRPr lang="bg-BG"/>
          </a:p>
        </p:txBody>
      </p:sp>
      <p:sp>
        <p:nvSpPr>
          <p:cNvPr id="8" name="Контейнер за долния колонтитул 7"/>
          <p:cNvSpPr>
            <a:spLocks noGrp="1"/>
          </p:cNvSpPr>
          <p:nvPr>
            <p:ph type="ftr" sz="quarter" idx="11"/>
          </p:nvPr>
        </p:nvSpPr>
        <p:spPr>
          <a:xfrm>
            <a:off x="457200" y="6480969"/>
            <a:ext cx="4261104" cy="301752"/>
          </a:xfrm>
        </p:spPr>
        <p:txBody>
          <a:bodyPr/>
          <a:lstStyle/>
          <a:p>
            <a:endParaRPr lang="bg-BG"/>
          </a:p>
        </p:txBody>
      </p:sp>
      <p:sp>
        <p:nvSpPr>
          <p:cNvPr id="9" name="Контейнер за номер на слайда 8"/>
          <p:cNvSpPr>
            <a:spLocks noGrp="1"/>
          </p:cNvSpPr>
          <p:nvPr>
            <p:ph type="sldNum" sz="quarter" idx="12"/>
          </p:nvPr>
        </p:nvSpPr>
        <p:spPr>
          <a:xfrm>
            <a:off x="7589520" y="6483096"/>
            <a:ext cx="502920" cy="301752"/>
          </a:xfrm>
        </p:spPr>
        <p:txBody>
          <a:bodyPr/>
          <a:lstStyle>
            <a:lvl1pPr algn="ctr">
              <a:defRPr/>
            </a:lvl1pPr>
          </a:lstStyle>
          <a:p>
            <a:fld id="{353F3F3C-A60D-426C-8F94-912700854F7B}"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b="0"/>
            </a:lvl1pPr>
          </a:lstStyle>
          <a:p>
            <a:r>
              <a:rPr kumimoji="0" lang="bg-BG" smtClean="0"/>
              <a:t>Редакт. стил загл. образец</a:t>
            </a:r>
            <a:endParaRPr kumimoji="0" lang="en-US"/>
          </a:p>
        </p:txBody>
      </p:sp>
      <p:sp>
        <p:nvSpPr>
          <p:cNvPr id="3" name="Контейнер за дата 2"/>
          <p:cNvSpPr>
            <a:spLocks noGrp="1"/>
          </p:cNvSpPr>
          <p:nvPr>
            <p:ph type="dt" sz="half" idx="10"/>
          </p:nvPr>
        </p:nvSpPr>
        <p:spPr/>
        <p:txBody>
          <a:bodyPr/>
          <a:lstStyle/>
          <a:p>
            <a:fld id="{273CC536-4F3D-4E22-A9F1-A3C6D40310AC}" type="datetimeFigureOut">
              <a:rPr lang="bg-BG" smtClean="0"/>
              <a:t>16.3.2020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a:xfrm>
            <a:off x="4791456" y="6480969"/>
            <a:ext cx="2133600" cy="301752"/>
          </a:xfrm>
        </p:spPr>
        <p:txBody>
          <a:bodyPr/>
          <a:lstStyle/>
          <a:p>
            <a:fld id="{273CC536-4F3D-4E22-A9F1-A3C6D40310AC}" type="datetimeFigureOut">
              <a:rPr lang="bg-BG" smtClean="0"/>
              <a:t>16.3.2020 г.</a:t>
            </a:fld>
            <a:endParaRPr lang="bg-BG"/>
          </a:p>
        </p:txBody>
      </p:sp>
      <p:sp>
        <p:nvSpPr>
          <p:cNvPr id="3" name="Контейнер за долния колонтитул 2"/>
          <p:cNvSpPr>
            <a:spLocks noGrp="1"/>
          </p:cNvSpPr>
          <p:nvPr>
            <p:ph type="ftr" sz="quarter" idx="11"/>
          </p:nvPr>
        </p:nvSpPr>
        <p:spPr>
          <a:xfrm>
            <a:off x="457200" y="6481890"/>
            <a:ext cx="4260056" cy="300831"/>
          </a:xfrm>
        </p:spPr>
        <p:txBody>
          <a:bodyPr/>
          <a:lstStyle/>
          <a:p>
            <a:endParaRPr lang="bg-BG"/>
          </a:p>
        </p:txBody>
      </p:sp>
      <p:sp>
        <p:nvSpPr>
          <p:cNvPr id="4" name="Контейнер за номер на слайда 3"/>
          <p:cNvSpPr>
            <a:spLocks noGrp="1"/>
          </p:cNvSpPr>
          <p:nvPr>
            <p:ph type="sldNum" sz="quarter" idx="12"/>
          </p:nvPr>
        </p:nvSpPr>
        <p:spPr>
          <a:xfrm>
            <a:off x="7589520" y="6480969"/>
            <a:ext cx="502920" cy="301752"/>
          </a:xfrm>
        </p:spPr>
        <p:txBody>
          <a:bodyPr/>
          <a:lstStyle/>
          <a:p>
            <a:fld id="{353F3F3C-A60D-426C-8F94-912700854F7B}"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bg-BG" smtClean="0"/>
              <a:t>Редакт. стил загл. образец</a:t>
            </a:r>
            <a:endParaRPr kumimoji="0" lang="en-US"/>
          </a:p>
        </p:txBody>
      </p:sp>
      <p:sp>
        <p:nvSpPr>
          <p:cNvPr id="3" name="Текстов контейнер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Щракнете, за да редактирате стиловете на текста в образеца</a:t>
            </a:r>
          </a:p>
        </p:txBody>
      </p:sp>
      <p:sp>
        <p:nvSpPr>
          <p:cNvPr id="4" name="Контейнер за съдържани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a:xfrm>
            <a:off x="6278976" y="6556248"/>
            <a:ext cx="2133600" cy="301752"/>
          </a:xfrm>
        </p:spPr>
        <p:txBody>
          <a:bodyPr/>
          <a:lstStyle>
            <a:lvl1pPr>
              <a:defRPr sz="900"/>
            </a:lvl1pPr>
          </a:lstStyle>
          <a:p>
            <a:fld id="{273CC536-4F3D-4E22-A9F1-A3C6D40310AC}" type="datetimeFigureOut">
              <a:rPr lang="bg-BG" smtClean="0"/>
              <a:t>16.3.2020 г.</a:t>
            </a:fld>
            <a:endParaRPr lang="bg-BG"/>
          </a:p>
        </p:txBody>
      </p:sp>
      <p:sp>
        <p:nvSpPr>
          <p:cNvPr id="6" name="Контейнер за долния колонтитул 5"/>
          <p:cNvSpPr>
            <a:spLocks noGrp="1"/>
          </p:cNvSpPr>
          <p:nvPr>
            <p:ph type="ftr" sz="quarter" idx="11"/>
          </p:nvPr>
        </p:nvSpPr>
        <p:spPr>
          <a:xfrm>
            <a:off x="1135856" y="6556248"/>
            <a:ext cx="5143120" cy="301752"/>
          </a:xfrm>
        </p:spPr>
        <p:txBody>
          <a:bodyPr/>
          <a:lstStyle>
            <a:lvl1pPr>
              <a:defRPr sz="900"/>
            </a:lvl1pPr>
          </a:lstStyle>
          <a:p>
            <a:endParaRPr lang="bg-BG"/>
          </a:p>
        </p:txBody>
      </p:sp>
      <p:sp>
        <p:nvSpPr>
          <p:cNvPr id="7" name="Контейнер за номер на слайда 6"/>
          <p:cNvSpPr>
            <a:spLocks noGrp="1"/>
          </p:cNvSpPr>
          <p:nvPr>
            <p:ph type="sldNum" sz="quarter" idx="12"/>
          </p:nvPr>
        </p:nvSpPr>
        <p:spPr>
          <a:xfrm>
            <a:off x="8410576" y="6556248"/>
            <a:ext cx="502920" cy="301752"/>
          </a:xfrm>
        </p:spPr>
        <p:txBody>
          <a:bodyPr/>
          <a:lstStyle>
            <a:lvl1pPr>
              <a:defRPr sz="900"/>
            </a:lvl1pPr>
          </a:lstStyle>
          <a:p>
            <a:fld id="{353F3F3C-A60D-426C-8F94-912700854F7B}" type="slidenum">
              <a:rPr lang="bg-BG" smtClean="0"/>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bg-BG" smtClean="0"/>
              <a:t>Редакт. стил загл. образец</a:t>
            </a:r>
            <a:endParaRPr kumimoji="0" lang="en-US"/>
          </a:p>
        </p:txBody>
      </p:sp>
      <p:sp>
        <p:nvSpPr>
          <p:cNvPr id="3" name="Контейнер за картина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bg-BG" smtClean="0"/>
              <a:t>Щракнете върху иконата, за да добавите картина</a:t>
            </a:r>
            <a:endParaRPr kumimoji="0" lang="en-US" dirty="0"/>
          </a:p>
        </p:txBody>
      </p:sp>
      <p:sp>
        <p:nvSpPr>
          <p:cNvPr id="4" name="Текстов контейне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a:xfrm>
            <a:off x="6108192" y="6556248"/>
            <a:ext cx="2103120" cy="301752"/>
          </a:xfrm>
        </p:spPr>
        <p:txBody>
          <a:bodyPr/>
          <a:lstStyle>
            <a:lvl1pPr>
              <a:defRPr sz="900"/>
            </a:lvl1pPr>
          </a:lstStyle>
          <a:p>
            <a:fld id="{273CC536-4F3D-4E22-A9F1-A3C6D40310AC}" type="datetimeFigureOut">
              <a:rPr lang="bg-BG" smtClean="0"/>
              <a:t>16.3.2020 г.</a:t>
            </a:fld>
            <a:endParaRPr lang="bg-BG"/>
          </a:p>
        </p:txBody>
      </p:sp>
      <p:sp>
        <p:nvSpPr>
          <p:cNvPr id="6" name="Контейнер за долния колонтитул 5"/>
          <p:cNvSpPr>
            <a:spLocks noGrp="1"/>
          </p:cNvSpPr>
          <p:nvPr>
            <p:ph type="ftr" sz="quarter" idx="11"/>
          </p:nvPr>
        </p:nvSpPr>
        <p:spPr>
          <a:xfrm>
            <a:off x="1170432" y="6557169"/>
            <a:ext cx="4948072" cy="301752"/>
          </a:xfrm>
        </p:spPr>
        <p:txBody>
          <a:bodyPr/>
          <a:lstStyle>
            <a:lvl1pPr>
              <a:defRPr sz="900"/>
            </a:lvl1pPr>
          </a:lstStyle>
          <a:p>
            <a:endParaRPr lang="bg-BG"/>
          </a:p>
        </p:txBody>
      </p:sp>
      <p:sp>
        <p:nvSpPr>
          <p:cNvPr id="7" name="Контейнер за номер на слайда 6"/>
          <p:cNvSpPr>
            <a:spLocks noGrp="1"/>
          </p:cNvSpPr>
          <p:nvPr>
            <p:ph type="sldNum" sz="quarter" idx="12"/>
          </p:nvPr>
        </p:nvSpPr>
        <p:spPr>
          <a:xfrm>
            <a:off x="8217192" y="6556248"/>
            <a:ext cx="365760" cy="301752"/>
          </a:xfrm>
        </p:spPr>
        <p:txBody>
          <a:bodyPr/>
          <a:lstStyle>
            <a:lvl1pPr algn="ctr">
              <a:defRPr sz="900"/>
            </a:lvl1pPr>
          </a:lstStyle>
          <a:p>
            <a:fld id="{353F3F3C-A60D-426C-8F94-912700854F7B}"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Правоъгълен триъгъл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аво съединение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аво съединение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Контейнер за заглавие 21"/>
          <p:cNvSpPr>
            <a:spLocks noGrp="1"/>
          </p:cNvSpPr>
          <p:nvPr>
            <p:ph type="title"/>
          </p:nvPr>
        </p:nvSpPr>
        <p:spPr>
          <a:xfrm>
            <a:off x="457200" y="267494"/>
            <a:ext cx="8229600" cy="1399032"/>
          </a:xfrm>
          <a:prstGeom prst="rect">
            <a:avLst/>
          </a:prstGeom>
        </p:spPr>
        <p:txBody>
          <a:bodyPr vert="horz" anchor="ctr">
            <a:normAutofit/>
          </a:bodyPr>
          <a:lstStyle/>
          <a:p>
            <a:r>
              <a:rPr kumimoji="0" lang="bg-BG" smtClean="0"/>
              <a:t>Редакт. стил загл. образец</a:t>
            </a:r>
            <a:endParaRPr kumimoji="0" lang="en-US"/>
          </a:p>
        </p:txBody>
      </p:sp>
      <p:sp>
        <p:nvSpPr>
          <p:cNvPr id="13" name="Текстов контейнер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bg-BG" smtClean="0"/>
              <a:t>Щракнете, за да редактирате стиловете на текста в образеца</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73CC536-4F3D-4E22-A9F1-A3C6D40310AC}" type="datetimeFigureOut">
              <a:rPr lang="bg-BG" smtClean="0"/>
              <a:t>16.3.2020 г.</a:t>
            </a:fld>
            <a:endParaRPr lang="bg-BG"/>
          </a:p>
        </p:txBody>
      </p:sp>
      <p:sp>
        <p:nvSpPr>
          <p:cNvPr id="3" name="Контейнер за долния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bg-BG"/>
          </a:p>
        </p:txBody>
      </p:sp>
      <p:sp>
        <p:nvSpPr>
          <p:cNvPr id="23" name="Контейнер за номер на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53F3F3C-A60D-426C-8F94-912700854F7B}" type="slidenum">
              <a:rPr lang="bg-BG" smtClean="0"/>
              <a:t>‹#›</a:t>
            </a:fld>
            <a:endParaRPr lang="bg-BG"/>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goryahovitsa-rs.justice.bg/bg/6099" TargetMode="External"/><Relationship Id="rId2" Type="http://schemas.openxmlformats.org/officeDocument/2006/relationships/hyperlink" Target="https://goryahovitsa-rs.justice.bg/bg/6109"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3568" y="764704"/>
            <a:ext cx="8062912" cy="1553617"/>
          </a:xfrm>
        </p:spPr>
        <p:txBody>
          <a:bodyPr>
            <a:normAutofit/>
          </a:bodyPr>
          <a:lstStyle/>
          <a:p>
            <a:r>
              <a:rPr lang="bg-BG" dirty="0" smtClean="0">
                <a:solidFill>
                  <a:srgbClr val="FF0000"/>
                </a:solidFill>
              </a:rPr>
              <a:t>ВЪПРОСИ И ОТГОВОРИ </a:t>
            </a:r>
            <a:br>
              <a:rPr lang="bg-BG" dirty="0" smtClean="0">
                <a:solidFill>
                  <a:srgbClr val="FF0000"/>
                </a:solidFill>
              </a:rPr>
            </a:br>
            <a:r>
              <a:rPr lang="bg-BG" dirty="0" smtClean="0">
                <a:solidFill>
                  <a:srgbClr val="FF0000"/>
                </a:solidFill>
              </a:rPr>
              <a:t>за ДОМАШНОТО НАСИЛИЕ</a:t>
            </a:r>
            <a:endParaRPr lang="bg-BG" dirty="0">
              <a:solidFill>
                <a:srgbClr val="FF0000"/>
              </a:solidFill>
            </a:endParaRPr>
          </a:p>
        </p:txBody>
      </p:sp>
    </p:spTree>
    <p:extLst>
      <p:ext uri="{BB962C8B-B14F-4D97-AF65-F5344CB8AC3E}">
        <p14:creationId xmlns:p14="http://schemas.microsoft.com/office/powerpoint/2010/main" val="52923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Какво се случва в откритото съдебно заседание?</a:t>
            </a:r>
            <a:endParaRPr lang="bg-BG" dirty="0">
              <a:solidFill>
                <a:srgbClr val="FF0000"/>
              </a:solidFill>
            </a:endParaRPr>
          </a:p>
        </p:txBody>
      </p:sp>
      <p:sp>
        <p:nvSpPr>
          <p:cNvPr id="3" name="Текстов контейнер 2"/>
          <p:cNvSpPr>
            <a:spLocks noGrp="1"/>
          </p:cNvSpPr>
          <p:nvPr>
            <p:ph type="body" idx="1"/>
          </p:nvPr>
        </p:nvSpPr>
        <p:spPr>
          <a:xfrm>
            <a:off x="381000" y="1633536"/>
            <a:ext cx="8295456" cy="4819800"/>
          </a:xfrm>
        </p:spPr>
        <p:txBody>
          <a:bodyPr anchor="t">
            <a:normAutofit lnSpcReduction="10000"/>
          </a:bodyPr>
          <a:lstStyle/>
          <a:p>
            <a:pPr algn="just"/>
            <a:r>
              <a:rPr lang="ru-RU" sz="2400" dirty="0"/>
              <a:t>В </a:t>
            </a:r>
            <a:r>
              <a:rPr lang="ru-RU" sz="2400" dirty="0" err="1"/>
              <a:t>откритото</a:t>
            </a:r>
            <a:r>
              <a:rPr lang="ru-RU" sz="2400" dirty="0"/>
              <a:t> </a:t>
            </a:r>
            <a:r>
              <a:rPr lang="ru-RU" sz="2400" dirty="0" err="1"/>
              <a:t>съдебно</a:t>
            </a:r>
            <a:r>
              <a:rPr lang="ru-RU" sz="2400" dirty="0"/>
              <a:t> заседание </a:t>
            </a:r>
            <a:r>
              <a:rPr lang="ru-RU" sz="2400" dirty="0" err="1"/>
              <a:t>ще</a:t>
            </a:r>
            <a:r>
              <a:rPr lang="ru-RU" sz="2400" dirty="0"/>
              <a:t> </a:t>
            </a:r>
            <a:r>
              <a:rPr lang="ru-RU" sz="2400" dirty="0" err="1"/>
              <a:t>бъде</a:t>
            </a:r>
            <a:r>
              <a:rPr lang="ru-RU" sz="2400" dirty="0"/>
              <a:t> </a:t>
            </a:r>
            <a:r>
              <a:rPr lang="ru-RU" sz="2400" dirty="0" err="1"/>
              <a:t>изяснено</a:t>
            </a:r>
            <a:r>
              <a:rPr lang="ru-RU" sz="2400" dirty="0"/>
              <a:t> </a:t>
            </a:r>
            <a:r>
              <a:rPr lang="ru-RU" sz="2400" dirty="0" err="1"/>
              <a:t>какво</a:t>
            </a:r>
            <a:r>
              <a:rPr lang="ru-RU" sz="2400" dirty="0"/>
              <a:t> </a:t>
            </a:r>
            <a:r>
              <a:rPr lang="ru-RU" sz="2400" dirty="0" err="1"/>
              <a:t>твърди</a:t>
            </a:r>
            <a:r>
              <a:rPr lang="ru-RU" sz="2400" dirty="0"/>
              <a:t> всяка от </a:t>
            </a:r>
            <a:r>
              <a:rPr lang="ru-RU" sz="2400" dirty="0" err="1"/>
              <a:t>двете</a:t>
            </a:r>
            <a:r>
              <a:rPr lang="ru-RU" sz="2400" dirty="0"/>
              <a:t> </a:t>
            </a:r>
            <a:r>
              <a:rPr lang="ru-RU" sz="2400" dirty="0" err="1" smtClean="0"/>
              <a:t>страни</a:t>
            </a:r>
            <a:r>
              <a:rPr lang="ru-RU" sz="2400" dirty="0" smtClean="0"/>
              <a:t>, след </a:t>
            </a:r>
            <a:r>
              <a:rPr lang="ru-RU" sz="2400" dirty="0" err="1" smtClean="0"/>
              <a:t>което</a:t>
            </a:r>
            <a:r>
              <a:rPr lang="ru-RU" sz="2400" dirty="0" smtClean="0"/>
              <a:t> </a:t>
            </a:r>
            <a:r>
              <a:rPr lang="ru-RU" sz="2400" dirty="0" err="1" smtClean="0"/>
              <a:t>съдът</a:t>
            </a:r>
            <a:r>
              <a:rPr lang="ru-RU" sz="2400" dirty="0" smtClean="0"/>
              <a:t> </a:t>
            </a:r>
            <a:r>
              <a:rPr lang="ru-RU" sz="2400" dirty="0" err="1" smtClean="0"/>
              <a:t>ще</a:t>
            </a:r>
            <a:r>
              <a:rPr lang="ru-RU" sz="2400" dirty="0" smtClean="0"/>
              <a:t> им </a:t>
            </a:r>
            <a:r>
              <a:rPr lang="ru-RU" sz="2400" dirty="0" err="1" smtClean="0"/>
              <a:t>предостави</a:t>
            </a:r>
            <a:r>
              <a:rPr lang="ru-RU" sz="2400" dirty="0" smtClean="0"/>
              <a:t> </a:t>
            </a:r>
            <a:r>
              <a:rPr lang="ru-RU" sz="2400" dirty="0" err="1" smtClean="0"/>
              <a:t>възможност</a:t>
            </a:r>
            <a:r>
              <a:rPr lang="ru-RU" sz="2400" dirty="0" smtClean="0"/>
              <a:t> да </a:t>
            </a:r>
            <a:r>
              <a:rPr lang="ru-RU" sz="2400" dirty="0" err="1" smtClean="0"/>
              <a:t>докажат</a:t>
            </a:r>
            <a:r>
              <a:rPr lang="ru-RU" sz="2400" dirty="0" smtClean="0"/>
              <a:t> </a:t>
            </a:r>
            <a:r>
              <a:rPr lang="ru-RU" sz="2400" dirty="0" err="1" smtClean="0"/>
              <a:t>твърденията</a:t>
            </a:r>
            <a:r>
              <a:rPr lang="ru-RU" sz="2400" dirty="0" smtClean="0"/>
              <a:t> си. </a:t>
            </a:r>
            <a:r>
              <a:rPr lang="ru-RU" sz="2400" b="1" dirty="0" err="1">
                <a:solidFill>
                  <a:srgbClr val="FF0000"/>
                </a:solidFill>
              </a:rPr>
              <a:t>Молителят</a:t>
            </a:r>
            <a:r>
              <a:rPr lang="ru-RU" sz="2400" b="1" dirty="0">
                <a:solidFill>
                  <a:srgbClr val="FF0000"/>
                </a:solidFill>
              </a:rPr>
              <a:t> </a:t>
            </a:r>
            <a:r>
              <a:rPr lang="ru-RU" sz="2400" b="1" dirty="0" err="1">
                <a:solidFill>
                  <a:srgbClr val="FF0000"/>
                </a:solidFill>
              </a:rPr>
              <a:t>трябва</a:t>
            </a:r>
            <a:r>
              <a:rPr lang="ru-RU" sz="2400" b="1" dirty="0">
                <a:solidFill>
                  <a:srgbClr val="FF0000"/>
                </a:solidFill>
              </a:rPr>
              <a:t> да </a:t>
            </a:r>
            <a:r>
              <a:rPr lang="ru-RU" sz="2400" b="1" dirty="0" err="1">
                <a:solidFill>
                  <a:srgbClr val="FF0000"/>
                </a:solidFill>
              </a:rPr>
              <a:t>докаже</a:t>
            </a:r>
            <a:r>
              <a:rPr lang="ru-RU" sz="2400" b="1" dirty="0">
                <a:solidFill>
                  <a:srgbClr val="FF0000"/>
                </a:solidFill>
              </a:rPr>
              <a:t> </a:t>
            </a:r>
            <a:r>
              <a:rPr lang="ru-RU" sz="2400" b="1" dirty="0" err="1">
                <a:solidFill>
                  <a:srgbClr val="FF0000"/>
                </a:solidFill>
              </a:rPr>
              <a:t>извършването</a:t>
            </a:r>
            <a:r>
              <a:rPr lang="ru-RU" sz="2400" b="1" dirty="0">
                <a:solidFill>
                  <a:srgbClr val="FF0000"/>
                </a:solidFill>
              </a:rPr>
              <a:t> на акта на </a:t>
            </a:r>
            <a:r>
              <a:rPr lang="ru-RU" sz="2400" b="1" dirty="0" err="1">
                <a:solidFill>
                  <a:srgbClr val="FF0000"/>
                </a:solidFill>
              </a:rPr>
              <a:t>домашно</a:t>
            </a:r>
            <a:r>
              <a:rPr lang="ru-RU" sz="2400" b="1" dirty="0">
                <a:solidFill>
                  <a:srgbClr val="FF0000"/>
                </a:solidFill>
              </a:rPr>
              <a:t> насилие. </a:t>
            </a:r>
            <a:r>
              <a:rPr lang="ru-RU" sz="2400" dirty="0" err="1" smtClean="0">
                <a:solidFill>
                  <a:schemeClr val="tx1">
                    <a:lumMod val="95000"/>
                  </a:schemeClr>
                </a:solidFill>
              </a:rPr>
              <a:t>Допустими</a:t>
            </a:r>
            <a:r>
              <a:rPr lang="ru-RU" sz="2400" dirty="0" smtClean="0">
                <a:solidFill>
                  <a:schemeClr val="tx1">
                    <a:lumMod val="95000"/>
                  </a:schemeClr>
                </a:solidFill>
              </a:rPr>
              <a:t> </a:t>
            </a:r>
            <a:r>
              <a:rPr lang="ru-RU" sz="2400" dirty="0" err="1" smtClean="0">
                <a:solidFill>
                  <a:schemeClr val="tx1">
                    <a:lumMod val="95000"/>
                  </a:schemeClr>
                </a:solidFill>
              </a:rPr>
              <a:t>са</a:t>
            </a:r>
            <a:r>
              <a:rPr lang="ru-RU" sz="2400" dirty="0" smtClean="0"/>
              <a:t> </a:t>
            </a:r>
            <a:r>
              <a:rPr lang="ru-RU" sz="2400" dirty="0" err="1"/>
              <a:t>всички</a:t>
            </a:r>
            <a:r>
              <a:rPr lang="ru-RU" sz="2400" dirty="0"/>
              <a:t> </a:t>
            </a:r>
            <a:r>
              <a:rPr lang="ru-RU" sz="2400" dirty="0" err="1"/>
              <a:t>предвидени</a:t>
            </a:r>
            <a:r>
              <a:rPr lang="ru-RU" sz="2400" dirty="0"/>
              <a:t> в </a:t>
            </a:r>
            <a:r>
              <a:rPr lang="ru-RU" sz="2400" dirty="0" err="1"/>
              <a:t>Гражданския</a:t>
            </a:r>
            <a:r>
              <a:rPr lang="ru-RU" sz="2400" dirty="0"/>
              <a:t> </a:t>
            </a:r>
            <a:r>
              <a:rPr lang="ru-RU" sz="2400" dirty="0" err="1"/>
              <a:t>процесуален</a:t>
            </a:r>
            <a:r>
              <a:rPr lang="ru-RU" sz="2400" dirty="0"/>
              <a:t> кодекс </a:t>
            </a:r>
            <a:r>
              <a:rPr lang="ru-RU" sz="2400" dirty="0" err="1" smtClean="0"/>
              <a:t>доказателства</a:t>
            </a:r>
            <a:r>
              <a:rPr lang="ru-RU" sz="2400" dirty="0" smtClean="0"/>
              <a:t> – </a:t>
            </a:r>
            <a:r>
              <a:rPr lang="ru-RU" sz="2400" dirty="0" err="1"/>
              <a:t>писмени</a:t>
            </a:r>
            <a:r>
              <a:rPr lang="ru-RU" sz="2400" dirty="0"/>
              <a:t> </a:t>
            </a:r>
            <a:r>
              <a:rPr lang="ru-RU" sz="2400" dirty="0" err="1"/>
              <a:t>доказателства</a:t>
            </a:r>
            <a:r>
              <a:rPr lang="ru-RU" sz="2400" dirty="0"/>
              <a:t> (</a:t>
            </a:r>
            <a:r>
              <a:rPr lang="ru-RU" sz="2400" dirty="0" err="1"/>
              <a:t>представяне</a:t>
            </a:r>
            <a:r>
              <a:rPr lang="ru-RU" sz="2400" dirty="0"/>
              <a:t> на </a:t>
            </a:r>
            <a:r>
              <a:rPr lang="ru-RU" sz="2400" dirty="0" err="1"/>
              <a:t>документи</a:t>
            </a:r>
            <a:r>
              <a:rPr lang="ru-RU" sz="2400" dirty="0"/>
              <a:t>), </a:t>
            </a:r>
            <a:r>
              <a:rPr lang="ru-RU" sz="2400" dirty="0" err="1"/>
              <a:t>свидетелски</a:t>
            </a:r>
            <a:r>
              <a:rPr lang="ru-RU" sz="2400" dirty="0"/>
              <a:t> показания (</a:t>
            </a:r>
            <a:r>
              <a:rPr lang="ru-RU" sz="2400" dirty="0" err="1"/>
              <a:t>разпит</a:t>
            </a:r>
            <a:r>
              <a:rPr lang="ru-RU" sz="2400" dirty="0"/>
              <a:t> на свидетели), </a:t>
            </a:r>
            <a:r>
              <a:rPr lang="ru-RU" sz="2400" dirty="0" err="1"/>
              <a:t>назначаване</a:t>
            </a:r>
            <a:r>
              <a:rPr lang="ru-RU" sz="2400" dirty="0"/>
              <a:t> на </a:t>
            </a:r>
            <a:r>
              <a:rPr lang="ru-RU" sz="2400" dirty="0" err="1"/>
              <a:t>експертиза</a:t>
            </a:r>
            <a:r>
              <a:rPr lang="ru-RU" sz="2400" dirty="0"/>
              <a:t>, </a:t>
            </a:r>
            <a:r>
              <a:rPr lang="ru-RU" sz="2400" dirty="0" err="1"/>
              <a:t>оглед</a:t>
            </a:r>
            <a:r>
              <a:rPr lang="ru-RU" sz="2400" dirty="0"/>
              <a:t> и </a:t>
            </a:r>
            <a:r>
              <a:rPr lang="ru-RU" sz="2400" dirty="0" err="1" smtClean="0"/>
              <a:t>освидетелстване</a:t>
            </a:r>
            <a:r>
              <a:rPr lang="ru-RU" sz="2400" dirty="0" smtClean="0"/>
              <a:t>, </a:t>
            </a:r>
            <a:r>
              <a:rPr lang="ru-RU" sz="2400" dirty="0" err="1" smtClean="0"/>
              <a:t>както</a:t>
            </a:r>
            <a:r>
              <a:rPr lang="ru-RU" sz="2400" dirty="0"/>
              <a:t> и </a:t>
            </a:r>
            <a:r>
              <a:rPr lang="ru-RU" sz="2400" dirty="0" err="1" smtClean="0"/>
              <a:t>всички</a:t>
            </a:r>
            <a:r>
              <a:rPr lang="ru-RU" sz="2400" dirty="0" smtClean="0"/>
              <a:t> </a:t>
            </a:r>
            <a:r>
              <a:rPr lang="ru-RU" sz="2400" dirty="0" err="1" smtClean="0"/>
              <a:t>документи</a:t>
            </a:r>
            <a:r>
              <a:rPr lang="ru-RU" sz="2400" dirty="0" smtClean="0"/>
              <a:t>, </a:t>
            </a:r>
            <a:r>
              <a:rPr lang="ru-RU" sz="2400" dirty="0" err="1"/>
              <a:t>издадени</a:t>
            </a:r>
            <a:r>
              <a:rPr lang="ru-RU" sz="2400" dirty="0"/>
              <a:t> от </a:t>
            </a:r>
            <a:r>
              <a:rPr lang="ru-RU" sz="2400" dirty="0" smtClean="0"/>
              <a:t>Дирекция "</a:t>
            </a:r>
            <a:r>
              <a:rPr lang="ru-RU" sz="2400" dirty="0" err="1" smtClean="0"/>
              <a:t>Социално</a:t>
            </a:r>
            <a:r>
              <a:rPr lang="ru-RU" sz="2400" dirty="0" smtClean="0"/>
              <a:t> </a:t>
            </a:r>
            <a:r>
              <a:rPr lang="ru-RU" sz="2400" dirty="0" err="1"/>
              <a:t>подпомагане</a:t>
            </a:r>
            <a:r>
              <a:rPr lang="ru-RU" sz="2400" dirty="0"/>
              <a:t>", от </a:t>
            </a:r>
            <a:r>
              <a:rPr lang="ru-RU" sz="2400" dirty="0" smtClean="0"/>
              <a:t>лекари и </a:t>
            </a:r>
            <a:r>
              <a:rPr lang="ru-RU" sz="2400" dirty="0"/>
              <a:t>от </a:t>
            </a:r>
            <a:r>
              <a:rPr lang="ru-RU" sz="2400" dirty="0" err="1"/>
              <a:t>психолози</a:t>
            </a:r>
            <a:r>
              <a:rPr lang="ru-RU" sz="2400" dirty="0"/>
              <a:t>, </a:t>
            </a:r>
            <a:r>
              <a:rPr lang="ru-RU" sz="2400" dirty="0" err="1"/>
              <a:t>консултирали</a:t>
            </a:r>
            <a:r>
              <a:rPr lang="ru-RU" sz="2400" dirty="0"/>
              <a:t> </a:t>
            </a:r>
            <a:r>
              <a:rPr lang="ru-RU" sz="2400" dirty="0" err="1"/>
              <a:t>пострадалото</a:t>
            </a:r>
            <a:r>
              <a:rPr lang="ru-RU" sz="2400" dirty="0"/>
              <a:t> </a:t>
            </a:r>
            <a:r>
              <a:rPr lang="ru-RU" sz="2400" dirty="0" smtClean="0"/>
              <a:t>лице; </a:t>
            </a:r>
            <a:r>
              <a:rPr lang="ru-RU" sz="2400" dirty="0" err="1" smtClean="0"/>
              <a:t>документи</a:t>
            </a:r>
            <a:r>
              <a:rPr lang="ru-RU" sz="2400" dirty="0" smtClean="0"/>
              <a:t>, </a:t>
            </a:r>
            <a:r>
              <a:rPr lang="ru-RU" sz="2400" dirty="0" err="1"/>
              <a:t>издадени</a:t>
            </a:r>
            <a:r>
              <a:rPr lang="ru-RU" sz="2400" dirty="0"/>
              <a:t> от </a:t>
            </a:r>
            <a:r>
              <a:rPr lang="ru-RU" sz="2400" dirty="0" err="1"/>
              <a:t>доставчици</a:t>
            </a:r>
            <a:r>
              <a:rPr lang="ru-RU" sz="2400" dirty="0"/>
              <a:t> на </a:t>
            </a:r>
            <a:r>
              <a:rPr lang="ru-RU" sz="2400" dirty="0" err="1"/>
              <a:t>социални</a:t>
            </a:r>
            <a:r>
              <a:rPr lang="ru-RU" sz="2400" dirty="0"/>
              <a:t> услуги, </a:t>
            </a:r>
            <a:r>
              <a:rPr lang="ru-RU" sz="2400" dirty="0" err="1"/>
              <a:t>лицензирани</a:t>
            </a:r>
            <a:r>
              <a:rPr lang="ru-RU" sz="2400" dirty="0"/>
              <a:t> по </a:t>
            </a:r>
            <a:r>
              <a:rPr lang="ru-RU" sz="2400" dirty="0" err="1"/>
              <a:t>реда</a:t>
            </a:r>
            <a:r>
              <a:rPr lang="ru-RU" sz="2400" dirty="0"/>
              <a:t> на Закона за </a:t>
            </a:r>
            <a:r>
              <a:rPr lang="ru-RU" sz="2400" dirty="0" err="1"/>
              <a:t>социалните</a:t>
            </a:r>
            <a:r>
              <a:rPr lang="ru-RU" sz="2400" dirty="0"/>
              <a:t> </a:t>
            </a:r>
            <a:r>
              <a:rPr lang="ru-RU" sz="2400" dirty="0" smtClean="0"/>
              <a:t>услуги и </a:t>
            </a:r>
            <a:r>
              <a:rPr lang="ru-RU" sz="2400" dirty="0" err="1"/>
              <a:t>декларацията</a:t>
            </a:r>
            <a:r>
              <a:rPr lang="ru-RU" sz="2400" dirty="0"/>
              <a:t> </a:t>
            </a:r>
            <a:r>
              <a:rPr lang="ru-RU" sz="2400" dirty="0" smtClean="0"/>
              <a:t>за </a:t>
            </a:r>
            <a:r>
              <a:rPr lang="ru-RU" sz="2400" dirty="0" err="1" smtClean="0"/>
              <a:t>извършения</a:t>
            </a:r>
            <a:r>
              <a:rPr lang="ru-RU" sz="2400" dirty="0" smtClean="0"/>
              <a:t> акт на </a:t>
            </a:r>
            <a:r>
              <a:rPr lang="ru-RU" sz="2400" dirty="0" err="1" smtClean="0"/>
              <a:t>домашно</a:t>
            </a:r>
            <a:r>
              <a:rPr lang="ru-RU" sz="2400" dirty="0" smtClean="0"/>
              <a:t> насилие.</a:t>
            </a:r>
            <a:endParaRPr lang="ru-RU" sz="2400" dirty="0"/>
          </a:p>
          <a:p>
            <a:endParaRPr lang="bg-BG" sz="2400" dirty="0"/>
          </a:p>
        </p:txBody>
      </p:sp>
    </p:spTree>
    <p:extLst>
      <p:ext uri="{BB962C8B-B14F-4D97-AF65-F5344CB8AC3E}">
        <p14:creationId xmlns:p14="http://schemas.microsoft.com/office/powerpoint/2010/main" val="1377198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332656"/>
            <a:ext cx="7239000" cy="1008112"/>
          </a:xfrm>
        </p:spPr>
        <p:txBody>
          <a:bodyPr>
            <a:normAutofit fontScale="90000"/>
          </a:bodyPr>
          <a:lstStyle/>
          <a:p>
            <a:r>
              <a:rPr lang="bg-BG" dirty="0" smtClean="0">
                <a:solidFill>
                  <a:srgbClr val="FF0000"/>
                </a:solidFill>
              </a:rPr>
              <a:t>Как съдът дава защита от домашно насилие?</a:t>
            </a:r>
            <a:endParaRPr lang="bg-BG" dirty="0">
              <a:solidFill>
                <a:srgbClr val="FF0000"/>
              </a:solidFill>
            </a:endParaRPr>
          </a:p>
        </p:txBody>
      </p:sp>
      <p:sp>
        <p:nvSpPr>
          <p:cNvPr id="3" name="Текстов контейнер 2"/>
          <p:cNvSpPr>
            <a:spLocks noGrp="1"/>
          </p:cNvSpPr>
          <p:nvPr>
            <p:ph type="body" idx="1"/>
          </p:nvPr>
        </p:nvSpPr>
        <p:spPr>
          <a:xfrm>
            <a:off x="395536" y="1484784"/>
            <a:ext cx="8079432" cy="4819800"/>
          </a:xfrm>
        </p:spPr>
        <p:txBody>
          <a:bodyPr>
            <a:noAutofit/>
          </a:bodyPr>
          <a:lstStyle/>
          <a:p>
            <a:pPr algn="just"/>
            <a:r>
              <a:rPr lang="ru-RU" sz="2300" dirty="0" smtClean="0"/>
              <a:t>След </a:t>
            </a:r>
            <a:r>
              <a:rPr lang="ru-RU" sz="2300" dirty="0" err="1" smtClean="0"/>
              <a:t>събиране</a:t>
            </a:r>
            <a:r>
              <a:rPr lang="ru-RU" sz="2300" dirty="0" smtClean="0"/>
              <a:t> на </a:t>
            </a:r>
            <a:r>
              <a:rPr lang="ru-RU" sz="2300" dirty="0" err="1" smtClean="0"/>
              <a:t>доказателствтата</a:t>
            </a:r>
            <a:r>
              <a:rPr lang="ru-RU" sz="2300" dirty="0" smtClean="0"/>
              <a:t>, </a:t>
            </a:r>
            <a:r>
              <a:rPr lang="ru-RU" sz="2300" dirty="0" err="1" smtClean="0"/>
              <a:t>съдът</a:t>
            </a:r>
            <a:r>
              <a:rPr lang="ru-RU" sz="2300" dirty="0" smtClean="0"/>
              <a:t> се </a:t>
            </a:r>
            <a:r>
              <a:rPr lang="ru-RU" sz="2300" dirty="0" err="1" smtClean="0"/>
              <a:t>произнася</a:t>
            </a:r>
            <a:r>
              <a:rPr lang="ru-RU" sz="2300" dirty="0" smtClean="0"/>
              <a:t> с решение, </a:t>
            </a:r>
            <a:r>
              <a:rPr lang="ru-RU" sz="2300" dirty="0" err="1" smtClean="0"/>
              <a:t>което</a:t>
            </a:r>
            <a:r>
              <a:rPr lang="ru-RU" sz="2300" dirty="0" smtClean="0"/>
              <a:t> </a:t>
            </a:r>
            <a:r>
              <a:rPr lang="ru-RU" sz="2300" dirty="0" err="1" smtClean="0"/>
              <a:t>обявява</a:t>
            </a:r>
            <a:r>
              <a:rPr lang="ru-RU" sz="2300" dirty="0" smtClean="0"/>
              <a:t> на </a:t>
            </a:r>
            <a:r>
              <a:rPr lang="ru-RU" sz="2300" dirty="0" err="1" smtClean="0"/>
              <a:t>страните</a:t>
            </a:r>
            <a:r>
              <a:rPr lang="ru-RU" sz="2300" dirty="0" smtClean="0"/>
              <a:t> в </a:t>
            </a:r>
            <a:r>
              <a:rPr lang="ru-RU" sz="2300" dirty="0" err="1" smtClean="0"/>
              <a:t>открито</a:t>
            </a:r>
            <a:r>
              <a:rPr lang="ru-RU" sz="2300" dirty="0" smtClean="0"/>
              <a:t> </a:t>
            </a:r>
            <a:r>
              <a:rPr lang="ru-RU" sz="2300" dirty="0" err="1" smtClean="0"/>
              <a:t>съдебно</a:t>
            </a:r>
            <a:r>
              <a:rPr lang="ru-RU" sz="2300" dirty="0" smtClean="0"/>
              <a:t> заседание.</a:t>
            </a:r>
          </a:p>
          <a:p>
            <a:pPr algn="just"/>
            <a:r>
              <a:rPr lang="ru-RU" sz="2300" dirty="0" err="1" smtClean="0"/>
              <a:t>Ако</a:t>
            </a:r>
            <a:r>
              <a:rPr lang="ru-RU" sz="2300" dirty="0" smtClean="0"/>
              <a:t> е </a:t>
            </a:r>
            <a:r>
              <a:rPr lang="ru-RU" sz="2300" dirty="0" err="1" smtClean="0"/>
              <a:t>извършено</a:t>
            </a:r>
            <a:r>
              <a:rPr lang="ru-RU" sz="2300" dirty="0" smtClean="0"/>
              <a:t> </a:t>
            </a:r>
            <a:r>
              <a:rPr lang="ru-RU" sz="2300" dirty="0" err="1" smtClean="0"/>
              <a:t>домашно</a:t>
            </a:r>
            <a:r>
              <a:rPr lang="ru-RU" sz="2300" dirty="0" smtClean="0"/>
              <a:t> насилие, </a:t>
            </a:r>
            <a:r>
              <a:rPr lang="ru-RU" sz="2300" dirty="0" err="1" smtClean="0"/>
              <a:t>съдът</a:t>
            </a:r>
            <a:r>
              <a:rPr lang="ru-RU" sz="2300" dirty="0" smtClean="0"/>
              <a:t> </a:t>
            </a:r>
            <a:r>
              <a:rPr lang="ru-RU" sz="2300" dirty="0" err="1" smtClean="0"/>
              <a:t>издава</a:t>
            </a:r>
            <a:r>
              <a:rPr lang="ru-RU" sz="2300" dirty="0" smtClean="0"/>
              <a:t> </a:t>
            </a:r>
            <a:r>
              <a:rPr lang="ru-RU" sz="2300" b="1" dirty="0" err="1" smtClean="0">
                <a:solidFill>
                  <a:srgbClr val="FF0000"/>
                </a:solidFill>
              </a:rPr>
              <a:t>заповед</a:t>
            </a:r>
            <a:r>
              <a:rPr lang="ru-RU" sz="2300" b="1" dirty="0" smtClean="0">
                <a:solidFill>
                  <a:srgbClr val="FF0000"/>
                </a:solidFill>
              </a:rPr>
              <a:t> за защита</a:t>
            </a:r>
            <a:r>
              <a:rPr lang="ru-RU" sz="2300" dirty="0" smtClean="0"/>
              <a:t>, с </a:t>
            </a:r>
            <a:r>
              <a:rPr lang="ru-RU" sz="2300" dirty="0" err="1" smtClean="0"/>
              <a:t>която</a:t>
            </a:r>
            <a:r>
              <a:rPr lang="ru-RU" sz="2300" dirty="0" smtClean="0"/>
              <a:t> </a:t>
            </a:r>
            <a:r>
              <a:rPr lang="ru-RU" sz="2300" dirty="0" err="1" smtClean="0"/>
              <a:t>налага</a:t>
            </a:r>
            <a:r>
              <a:rPr lang="ru-RU" sz="2300" dirty="0" smtClean="0"/>
              <a:t> </a:t>
            </a:r>
            <a:r>
              <a:rPr lang="ru-RU" sz="2300" dirty="0" err="1" smtClean="0"/>
              <a:t>една</a:t>
            </a:r>
            <a:r>
              <a:rPr lang="ru-RU" sz="2300" dirty="0" smtClean="0"/>
              <a:t> или </a:t>
            </a:r>
            <a:r>
              <a:rPr lang="ru-RU" sz="2300" dirty="0" err="1" smtClean="0"/>
              <a:t>повече</a:t>
            </a:r>
            <a:r>
              <a:rPr lang="ru-RU" sz="2300" dirty="0" smtClean="0"/>
              <a:t> мерки за защита от </a:t>
            </a:r>
            <a:r>
              <a:rPr lang="ru-RU" sz="2300" dirty="0" err="1" smtClean="0"/>
              <a:t>домашно</a:t>
            </a:r>
            <a:r>
              <a:rPr lang="ru-RU" sz="2300" dirty="0" smtClean="0"/>
              <a:t> насилие. С </a:t>
            </a:r>
            <a:r>
              <a:rPr lang="ru-RU" sz="2300" dirty="0" err="1" smtClean="0"/>
              <a:t>решението</a:t>
            </a:r>
            <a:r>
              <a:rPr lang="ru-RU" sz="2300" dirty="0" smtClean="0"/>
              <a:t> </a:t>
            </a:r>
            <a:r>
              <a:rPr lang="ru-RU" sz="2300" dirty="0" err="1" smtClean="0"/>
              <a:t>съдът</a:t>
            </a:r>
            <a:r>
              <a:rPr lang="ru-RU" sz="2300" dirty="0" smtClean="0"/>
              <a:t> </a:t>
            </a:r>
            <a:r>
              <a:rPr lang="ru-RU" sz="2300" dirty="0" err="1" smtClean="0"/>
              <a:t>налага</a:t>
            </a:r>
            <a:r>
              <a:rPr lang="ru-RU" sz="2300" dirty="0" smtClean="0"/>
              <a:t> на </a:t>
            </a:r>
            <a:r>
              <a:rPr lang="ru-RU" sz="2300" dirty="0" err="1" smtClean="0"/>
              <a:t>извършителя</a:t>
            </a:r>
            <a:r>
              <a:rPr lang="ru-RU" sz="2300" dirty="0" smtClean="0"/>
              <a:t> и </a:t>
            </a:r>
            <a:r>
              <a:rPr lang="ru-RU" sz="2300" dirty="0" err="1" smtClean="0"/>
              <a:t>глоба</a:t>
            </a:r>
            <a:r>
              <a:rPr lang="ru-RU" sz="2300" dirty="0" smtClean="0"/>
              <a:t> в размер от 200 до 1000 </a:t>
            </a:r>
            <a:r>
              <a:rPr lang="ru-RU" sz="2300" dirty="0" err="1" smtClean="0"/>
              <a:t>лв</a:t>
            </a:r>
            <a:r>
              <a:rPr lang="ru-RU" sz="2300" dirty="0" smtClean="0"/>
              <a:t>., </a:t>
            </a:r>
            <a:r>
              <a:rPr lang="ru-RU" sz="2300" dirty="0" err="1" smtClean="0"/>
              <a:t>като</a:t>
            </a:r>
            <a:r>
              <a:rPr lang="ru-RU" sz="2300" dirty="0" smtClean="0"/>
              <a:t> </a:t>
            </a:r>
            <a:r>
              <a:rPr lang="ru-RU" sz="2300" dirty="0" err="1" smtClean="0"/>
              <a:t>го</a:t>
            </a:r>
            <a:r>
              <a:rPr lang="ru-RU" sz="2300" dirty="0" smtClean="0"/>
              <a:t> </a:t>
            </a:r>
            <a:r>
              <a:rPr lang="ru-RU" sz="2300" dirty="0" err="1" smtClean="0"/>
              <a:t>осъжда</a:t>
            </a:r>
            <a:r>
              <a:rPr lang="ru-RU" sz="2300" dirty="0" smtClean="0"/>
              <a:t> да заплати </a:t>
            </a:r>
            <a:r>
              <a:rPr lang="ru-RU" sz="2300" dirty="0" err="1" smtClean="0"/>
              <a:t>държавна</a:t>
            </a:r>
            <a:r>
              <a:rPr lang="ru-RU" sz="2300" dirty="0" smtClean="0"/>
              <a:t> такса (в размер 25 </a:t>
            </a:r>
            <a:r>
              <a:rPr lang="ru-RU" sz="2300" dirty="0" err="1" smtClean="0"/>
              <a:t>лв</a:t>
            </a:r>
            <a:r>
              <a:rPr lang="ru-RU" sz="2300" dirty="0" smtClean="0"/>
              <a:t>.) и </a:t>
            </a:r>
            <a:r>
              <a:rPr lang="ru-RU" sz="2300" dirty="0" err="1" smtClean="0"/>
              <a:t>разноските</a:t>
            </a:r>
            <a:r>
              <a:rPr lang="ru-RU" sz="2300" dirty="0" smtClean="0"/>
              <a:t> по </a:t>
            </a:r>
            <a:r>
              <a:rPr lang="ru-RU" sz="2300" dirty="0" err="1" smtClean="0"/>
              <a:t>делото</a:t>
            </a:r>
            <a:r>
              <a:rPr lang="ru-RU" sz="2300" dirty="0" smtClean="0"/>
              <a:t>.</a:t>
            </a:r>
          </a:p>
          <a:p>
            <a:pPr algn="just"/>
            <a:r>
              <a:rPr lang="ru-RU" sz="2300" dirty="0" err="1" smtClean="0"/>
              <a:t>Ако</a:t>
            </a:r>
            <a:r>
              <a:rPr lang="ru-RU" sz="2300" dirty="0" smtClean="0"/>
              <a:t> не е </a:t>
            </a:r>
            <a:r>
              <a:rPr lang="ru-RU" sz="2300" dirty="0" err="1" smtClean="0"/>
              <a:t>извършено</a:t>
            </a:r>
            <a:r>
              <a:rPr lang="ru-RU" sz="2300" dirty="0" smtClean="0"/>
              <a:t> </a:t>
            </a:r>
            <a:r>
              <a:rPr lang="ru-RU" sz="2300" dirty="0" err="1" smtClean="0"/>
              <a:t>домашно</a:t>
            </a:r>
            <a:r>
              <a:rPr lang="ru-RU" sz="2300" dirty="0" smtClean="0"/>
              <a:t> насилие, </a:t>
            </a:r>
            <a:r>
              <a:rPr lang="ru-RU" sz="2300" dirty="0" err="1" smtClean="0"/>
              <a:t>съдът</a:t>
            </a:r>
            <a:r>
              <a:rPr lang="ru-RU" sz="2300" dirty="0" smtClean="0"/>
              <a:t> </a:t>
            </a:r>
            <a:r>
              <a:rPr lang="ru-RU" sz="2300" dirty="0" err="1" smtClean="0"/>
              <a:t>отхвърля</a:t>
            </a:r>
            <a:r>
              <a:rPr lang="ru-RU" sz="2300" dirty="0" smtClean="0"/>
              <a:t> </a:t>
            </a:r>
            <a:r>
              <a:rPr lang="ru-RU" sz="2300" dirty="0" err="1" smtClean="0"/>
              <a:t>молбата</a:t>
            </a:r>
            <a:r>
              <a:rPr lang="ru-RU" sz="2300" dirty="0" smtClean="0"/>
              <a:t> за защита и </a:t>
            </a:r>
            <a:r>
              <a:rPr lang="ru-RU" sz="2300" dirty="0" err="1" smtClean="0"/>
              <a:t>осъжда</a:t>
            </a:r>
            <a:r>
              <a:rPr lang="ru-RU" sz="2300" dirty="0" smtClean="0"/>
              <a:t> </a:t>
            </a:r>
            <a:r>
              <a:rPr lang="ru-RU" sz="2300" dirty="0" err="1" smtClean="0"/>
              <a:t>молителя</a:t>
            </a:r>
            <a:r>
              <a:rPr lang="ru-RU" sz="2300" dirty="0" smtClean="0"/>
              <a:t> да заплати </a:t>
            </a:r>
            <a:r>
              <a:rPr lang="ru-RU" sz="2300" dirty="0" err="1" smtClean="0"/>
              <a:t>държавната</a:t>
            </a:r>
            <a:r>
              <a:rPr lang="ru-RU" sz="2300" dirty="0" smtClean="0"/>
              <a:t> такса и </a:t>
            </a:r>
            <a:r>
              <a:rPr lang="ru-RU" sz="2300" dirty="0" err="1" smtClean="0"/>
              <a:t>разноските</a:t>
            </a:r>
            <a:r>
              <a:rPr lang="ru-RU" sz="2300" dirty="0" smtClean="0"/>
              <a:t> по </a:t>
            </a:r>
            <a:r>
              <a:rPr lang="ru-RU" sz="2300" dirty="0" err="1" smtClean="0"/>
              <a:t>делото</a:t>
            </a:r>
            <a:r>
              <a:rPr lang="ru-RU" sz="2300" dirty="0" smtClean="0"/>
              <a:t>, </a:t>
            </a:r>
            <a:r>
              <a:rPr lang="ru-RU" sz="2300" dirty="0" err="1" smtClean="0"/>
              <a:t>освен</a:t>
            </a:r>
            <a:r>
              <a:rPr lang="ru-RU" sz="2300" dirty="0" smtClean="0"/>
              <a:t> </a:t>
            </a:r>
            <a:r>
              <a:rPr lang="ru-RU" sz="2300" dirty="0" err="1" smtClean="0"/>
              <a:t>ако</a:t>
            </a:r>
            <a:r>
              <a:rPr lang="ru-RU" sz="2300" dirty="0" smtClean="0"/>
              <a:t> </a:t>
            </a:r>
            <a:r>
              <a:rPr lang="ru-RU" sz="2300" dirty="0" err="1" smtClean="0"/>
              <a:t>молбата</a:t>
            </a:r>
            <a:r>
              <a:rPr lang="ru-RU" sz="2300" dirty="0" smtClean="0"/>
              <a:t> не е </a:t>
            </a:r>
            <a:r>
              <a:rPr lang="ru-RU" sz="2300" dirty="0" err="1" smtClean="0"/>
              <a:t>подадена</a:t>
            </a:r>
            <a:r>
              <a:rPr lang="ru-RU" sz="2300" dirty="0" smtClean="0"/>
              <a:t> за защита </a:t>
            </a:r>
            <a:r>
              <a:rPr lang="ru-RU" sz="2300" dirty="0"/>
              <a:t>на </a:t>
            </a:r>
            <a:r>
              <a:rPr lang="ru-RU" sz="2300" dirty="0" err="1" smtClean="0"/>
              <a:t>ненавършили</a:t>
            </a:r>
            <a:r>
              <a:rPr lang="ru-RU" sz="2300" dirty="0" smtClean="0"/>
              <a:t> </a:t>
            </a:r>
            <a:r>
              <a:rPr lang="ru-RU" sz="2300" dirty="0" err="1" smtClean="0"/>
              <a:t>пълнолетие</a:t>
            </a:r>
            <a:r>
              <a:rPr lang="ru-RU" sz="2300" dirty="0" smtClean="0"/>
              <a:t> </a:t>
            </a:r>
            <a:r>
              <a:rPr lang="ru-RU" sz="2300" dirty="0"/>
              <a:t>лица, </a:t>
            </a:r>
            <a:r>
              <a:rPr lang="ru-RU" sz="2300" dirty="0" smtClean="0"/>
              <a:t>лица</a:t>
            </a:r>
            <a:r>
              <a:rPr lang="ru-RU" sz="2300" dirty="0"/>
              <a:t>, </a:t>
            </a:r>
            <a:r>
              <a:rPr lang="ru-RU" sz="2300" dirty="0" err="1"/>
              <a:t>поставени</a:t>
            </a:r>
            <a:r>
              <a:rPr lang="ru-RU" sz="2300" dirty="0"/>
              <a:t> под запрещение, или лица с </a:t>
            </a:r>
            <a:r>
              <a:rPr lang="ru-RU" sz="2300" dirty="0" err="1" smtClean="0"/>
              <a:t>увреждания</a:t>
            </a:r>
            <a:r>
              <a:rPr lang="ru-RU" sz="2300" dirty="0" smtClean="0"/>
              <a:t>.</a:t>
            </a:r>
          </a:p>
        </p:txBody>
      </p:sp>
    </p:spTree>
    <p:extLst>
      <p:ext uri="{BB962C8B-B14F-4D97-AF65-F5344CB8AC3E}">
        <p14:creationId xmlns:p14="http://schemas.microsoft.com/office/powerpoint/2010/main" val="276761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04664"/>
            <a:ext cx="7239000" cy="936104"/>
          </a:xfrm>
        </p:spPr>
        <p:txBody>
          <a:bodyPr>
            <a:normAutofit fontScale="90000"/>
          </a:bodyPr>
          <a:lstStyle/>
          <a:p>
            <a:r>
              <a:rPr lang="bg-BG" dirty="0">
                <a:solidFill>
                  <a:srgbClr val="FF0000"/>
                </a:solidFill>
              </a:rPr>
              <a:t>Какви мерки за защита от домашно насилие може да наложи </a:t>
            </a:r>
            <a:r>
              <a:rPr lang="bg-BG" dirty="0" smtClean="0">
                <a:solidFill>
                  <a:srgbClr val="FF0000"/>
                </a:solidFill>
              </a:rPr>
              <a:t>съдът?</a:t>
            </a:r>
            <a:endParaRPr lang="bg-BG" dirty="0">
              <a:solidFill>
                <a:srgbClr val="FF0000"/>
              </a:solidFill>
            </a:endParaRPr>
          </a:p>
        </p:txBody>
      </p:sp>
      <p:sp>
        <p:nvSpPr>
          <p:cNvPr id="3" name="Текстов контейнер 2"/>
          <p:cNvSpPr>
            <a:spLocks noGrp="1"/>
          </p:cNvSpPr>
          <p:nvPr>
            <p:ph type="body" idx="1"/>
          </p:nvPr>
        </p:nvSpPr>
        <p:spPr>
          <a:xfrm>
            <a:off x="395536" y="1556792"/>
            <a:ext cx="8367464" cy="5152456"/>
          </a:xfrm>
        </p:spPr>
        <p:txBody>
          <a:bodyPr>
            <a:noAutofit/>
          </a:bodyPr>
          <a:lstStyle/>
          <a:p>
            <a:pPr algn="just"/>
            <a:r>
              <a:rPr lang="ru-RU" sz="2400" b="1" dirty="0" err="1" smtClean="0">
                <a:solidFill>
                  <a:schemeClr val="tx1"/>
                </a:solidFill>
              </a:rPr>
              <a:t>Със</a:t>
            </a:r>
            <a:r>
              <a:rPr lang="ru-RU" sz="2400" b="1" dirty="0" smtClean="0">
                <a:solidFill>
                  <a:schemeClr val="tx1"/>
                </a:solidFill>
              </a:rPr>
              <a:t> </a:t>
            </a:r>
            <a:r>
              <a:rPr lang="ru-RU" sz="2400" b="1" dirty="0" err="1" smtClean="0">
                <a:solidFill>
                  <a:schemeClr val="tx1"/>
                </a:solidFill>
              </a:rPr>
              <a:t>заповедта</a:t>
            </a:r>
            <a:r>
              <a:rPr lang="ru-RU" sz="2400" b="1" dirty="0" smtClean="0">
                <a:solidFill>
                  <a:schemeClr val="tx1"/>
                </a:solidFill>
              </a:rPr>
              <a:t> за защита </a:t>
            </a:r>
            <a:r>
              <a:rPr lang="ru-RU" sz="2400" b="1" dirty="0" err="1" smtClean="0">
                <a:solidFill>
                  <a:schemeClr val="tx1"/>
                </a:solidFill>
              </a:rPr>
              <a:t>съдът</a:t>
            </a:r>
            <a:r>
              <a:rPr lang="ru-RU" sz="2400" b="1" dirty="0" smtClean="0">
                <a:solidFill>
                  <a:schemeClr val="tx1"/>
                </a:solidFill>
              </a:rPr>
              <a:t> </a:t>
            </a:r>
            <a:r>
              <a:rPr lang="ru-RU" sz="2400" b="1" dirty="0" err="1" smtClean="0">
                <a:solidFill>
                  <a:schemeClr val="tx1"/>
                </a:solidFill>
              </a:rPr>
              <a:t>налага</a:t>
            </a:r>
            <a:r>
              <a:rPr lang="ru-RU" sz="2400" b="1" dirty="0" smtClean="0">
                <a:solidFill>
                  <a:schemeClr val="tx1"/>
                </a:solidFill>
              </a:rPr>
              <a:t> </a:t>
            </a:r>
            <a:r>
              <a:rPr lang="ru-RU" sz="2400" b="1" dirty="0" err="1" smtClean="0">
                <a:solidFill>
                  <a:schemeClr val="tx1"/>
                </a:solidFill>
              </a:rPr>
              <a:t>една</a:t>
            </a:r>
            <a:r>
              <a:rPr lang="ru-RU" sz="2400" b="1" dirty="0" smtClean="0">
                <a:solidFill>
                  <a:schemeClr val="tx1"/>
                </a:solidFill>
              </a:rPr>
              <a:t> или </a:t>
            </a:r>
            <a:r>
              <a:rPr lang="ru-RU" sz="2400" b="1" dirty="0" err="1" smtClean="0">
                <a:solidFill>
                  <a:schemeClr val="tx1"/>
                </a:solidFill>
              </a:rPr>
              <a:t>повече</a:t>
            </a:r>
            <a:r>
              <a:rPr lang="ru-RU" sz="2400" b="1" dirty="0" smtClean="0">
                <a:solidFill>
                  <a:schemeClr val="tx1"/>
                </a:solidFill>
              </a:rPr>
              <a:t> от </a:t>
            </a:r>
            <a:r>
              <a:rPr lang="ru-RU" sz="2400" b="1" dirty="0" err="1" smtClean="0">
                <a:solidFill>
                  <a:schemeClr val="tx1"/>
                </a:solidFill>
              </a:rPr>
              <a:t>следните</a:t>
            </a:r>
            <a:r>
              <a:rPr lang="ru-RU" sz="2400" b="1" dirty="0" smtClean="0">
                <a:solidFill>
                  <a:schemeClr val="tx1"/>
                </a:solidFill>
              </a:rPr>
              <a:t> мерки за защита от </a:t>
            </a:r>
            <a:r>
              <a:rPr lang="ru-RU" sz="2400" b="1" dirty="0" err="1" smtClean="0">
                <a:solidFill>
                  <a:schemeClr val="tx1"/>
                </a:solidFill>
              </a:rPr>
              <a:t>домашно</a:t>
            </a:r>
            <a:r>
              <a:rPr lang="ru-RU" sz="2400" b="1" dirty="0" smtClean="0">
                <a:solidFill>
                  <a:schemeClr val="tx1"/>
                </a:solidFill>
              </a:rPr>
              <a:t> насилие:</a:t>
            </a:r>
          </a:p>
          <a:p>
            <a:pPr marL="397764" indent="-342900" algn="just">
              <a:buFont typeface="Wingdings" panose="05000000000000000000" pitchFamily="2" charset="2"/>
              <a:buChar char="Ø"/>
            </a:pPr>
            <a:r>
              <a:rPr lang="ru-RU" sz="2400" b="1" dirty="0" err="1" smtClean="0">
                <a:solidFill>
                  <a:srgbClr val="FF0000"/>
                </a:solidFill>
              </a:rPr>
              <a:t>Задължаване</a:t>
            </a:r>
            <a:r>
              <a:rPr lang="ru-RU" sz="2400" b="1" dirty="0" smtClean="0">
                <a:solidFill>
                  <a:srgbClr val="FF0000"/>
                </a:solidFill>
              </a:rPr>
              <a:t> </a:t>
            </a:r>
            <a:r>
              <a:rPr lang="ru-RU" sz="2400" b="1" dirty="0">
                <a:solidFill>
                  <a:srgbClr val="FF0000"/>
                </a:solidFill>
              </a:rPr>
              <a:t>на </a:t>
            </a:r>
            <a:r>
              <a:rPr lang="ru-RU" sz="2400" b="1" dirty="0" err="1">
                <a:solidFill>
                  <a:srgbClr val="FF0000"/>
                </a:solidFill>
              </a:rPr>
              <a:t>извършителя</a:t>
            </a:r>
            <a:r>
              <a:rPr lang="ru-RU" sz="2400" b="1" dirty="0">
                <a:solidFill>
                  <a:srgbClr val="FF0000"/>
                </a:solidFill>
              </a:rPr>
              <a:t> да се </a:t>
            </a:r>
            <a:r>
              <a:rPr lang="ru-RU" sz="2400" b="1" dirty="0" err="1">
                <a:solidFill>
                  <a:srgbClr val="FF0000"/>
                </a:solidFill>
              </a:rPr>
              <a:t>въздържа</a:t>
            </a:r>
            <a:r>
              <a:rPr lang="ru-RU" sz="2400" b="1" dirty="0">
                <a:solidFill>
                  <a:srgbClr val="FF0000"/>
                </a:solidFill>
              </a:rPr>
              <a:t> от </a:t>
            </a:r>
            <a:r>
              <a:rPr lang="ru-RU" sz="2400" b="1" dirty="0" err="1">
                <a:solidFill>
                  <a:srgbClr val="FF0000"/>
                </a:solidFill>
              </a:rPr>
              <a:t>извършване</a:t>
            </a:r>
            <a:r>
              <a:rPr lang="ru-RU" sz="2400" b="1" dirty="0">
                <a:solidFill>
                  <a:srgbClr val="FF0000"/>
                </a:solidFill>
              </a:rPr>
              <a:t> на </a:t>
            </a:r>
            <a:r>
              <a:rPr lang="ru-RU" sz="2400" b="1" dirty="0" err="1">
                <a:solidFill>
                  <a:srgbClr val="FF0000"/>
                </a:solidFill>
              </a:rPr>
              <a:t>домашно</a:t>
            </a:r>
            <a:r>
              <a:rPr lang="ru-RU" sz="2400" b="1" dirty="0">
                <a:solidFill>
                  <a:srgbClr val="FF0000"/>
                </a:solidFill>
              </a:rPr>
              <a:t> насилие</a:t>
            </a:r>
            <a:r>
              <a:rPr lang="ru-RU" sz="2400" b="1" dirty="0">
                <a:solidFill>
                  <a:schemeClr val="accent1">
                    <a:lumMod val="60000"/>
                    <a:lumOff val="40000"/>
                  </a:schemeClr>
                </a:solidFill>
              </a:rPr>
              <a:t> </a:t>
            </a:r>
            <a:r>
              <a:rPr lang="ru-RU" sz="2400" dirty="0">
                <a:solidFill>
                  <a:schemeClr val="tx1"/>
                </a:solidFill>
              </a:rPr>
              <a:t>(</a:t>
            </a:r>
            <a:r>
              <a:rPr lang="ru-RU" sz="2400" dirty="0" err="1">
                <a:solidFill>
                  <a:schemeClr val="tx1"/>
                </a:solidFill>
              </a:rPr>
              <a:t>тази</a:t>
            </a:r>
            <a:r>
              <a:rPr lang="ru-RU" sz="2400" dirty="0">
                <a:solidFill>
                  <a:schemeClr val="tx1"/>
                </a:solidFill>
              </a:rPr>
              <a:t> </a:t>
            </a:r>
            <a:r>
              <a:rPr lang="ru-RU" sz="2400" dirty="0" err="1">
                <a:solidFill>
                  <a:schemeClr val="tx1"/>
                </a:solidFill>
              </a:rPr>
              <a:t>мярка</a:t>
            </a:r>
            <a:r>
              <a:rPr lang="ru-RU" sz="2400" dirty="0">
                <a:solidFill>
                  <a:schemeClr val="tx1"/>
                </a:solidFill>
              </a:rPr>
              <a:t> не се </a:t>
            </a:r>
            <a:r>
              <a:rPr lang="ru-RU" sz="2400" dirty="0" err="1">
                <a:solidFill>
                  <a:schemeClr val="tx1"/>
                </a:solidFill>
              </a:rPr>
              <a:t>ограничава</a:t>
            </a:r>
            <a:r>
              <a:rPr lang="ru-RU" sz="2400" dirty="0">
                <a:solidFill>
                  <a:schemeClr val="tx1"/>
                </a:solidFill>
              </a:rPr>
              <a:t> </a:t>
            </a:r>
            <a:r>
              <a:rPr lang="ru-RU" sz="2400" dirty="0" err="1">
                <a:solidFill>
                  <a:schemeClr val="tx1"/>
                </a:solidFill>
              </a:rPr>
              <a:t>със</a:t>
            </a:r>
            <a:r>
              <a:rPr lang="ru-RU" sz="2400" dirty="0">
                <a:solidFill>
                  <a:schemeClr val="tx1"/>
                </a:solidFill>
              </a:rPr>
              <a:t> срок);</a:t>
            </a:r>
          </a:p>
          <a:p>
            <a:pPr marL="397764" indent="-342900" algn="just">
              <a:buFont typeface="Wingdings" panose="05000000000000000000" pitchFamily="2" charset="2"/>
              <a:buChar char="Ø"/>
            </a:pPr>
            <a:r>
              <a:rPr lang="ru-RU" sz="2400" b="1" dirty="0" err="1">
                <a:solidFill>
                  <a:srgbClr val="FF0000"/>
                </a:solidFill>
              </a:rPr>
              <a:t>Отстраняване</a:t>
            </a:r>
            <a:r>
              <a:rPr lang="ru-RU" sz="2400" b="1" dirty="0">
                <a:solidFill>
                  <a:srgbClr val="FF0000"/>
                </a:solidFill>
              </a:rPr>
              <a:t> на </a:t>
            </a:r>
            <a:r>
              <a:rPr lang="ru-RU" sz="2400" b="1" dirty="0" err="1">
                <a:solidFill>
                  <a:srgbClr val="FF0000"/>
                </a:solidFill>
              </a:rPr>
              <a:t>извършителя</a:t>
            </a:r>
            <a:r>
              <a:rPr lang="ru-RU" sz="2400" b="1" dirty="0">
                <a:solidFill>
                  <a:srgbClr val="FF0000"/>
                </a:solidFill>
              </a:rPr>
              <a:t> от </a:t>
            </a:r>
            <a:r>
              <a:rPr lang="ru-RU" sz="2400" b="1" dirty="0" err="1">
                <a:solidFill>
                  <a:srgbClr val="FF0000"/>
                </a:solidFill>
              </a:rPr>
              <a:t>съвместно</a:t>
            </a:r>
            <a:r>
              <a:rPr lang="ru-RU" sz="2400" b="1" dirty="0">
                <a:solidFill>
                  <a:srgbClr val="FF0000"/>
                </a:solidFill>
              </a:rPr>
              <a:t> </a:t>
            </a:r>
            <a:r>
              <a:rPr lang="ru-RU" sz="2400" b="1" dirty="0" err="1">
                <a:solidFill>
                  <a:srgbClr val="FF0000"/>
                </a:solidFill>
              </a:rPr>
              <a:t>обитаваното</a:t>
            </a:r>
            <a:r>
              <a:rPr lang="ru-RU" sz="2400" b="1" dirty="0">
                <a:solidFill>
                  <a:srgbClr val="FF0000"/>
                </a:solidFill>
              </a:rPr>
              <a:t> жилище</a:t>
            </a:r>
            <a:r>
              <a:rPr lang="ru-RU" sz="2400" dirty="0">
                <a:solidFill>
                  <a:srgbClr val="FF0000"/>
                </a:solidFill>
              </a:rPr>
              <a:t> </a:t>
            </a:r>
            <a:r>
              <a:rPr lang="ru-RU" sz="2400" dirty="0">
                <a:solidFill>
                  <a:schemeClr val="tx1"/>
                </a:solidFill>
              </a:rPr>
              <a:t>за  определен от </a:t>
            </a:r>
            <a:r>
              <a:rPr lang="ru-RU" sz="2400" dirty="0" err="1">
                <a:solidFill>
                  <a:schemeClr val="tx1"/>
                </a:solidFill>
              </a:rPr>
              <a:t>съда</a:t>
            </a:r>
            <a:r>
              <a:rPr lang="ru-RU" sz="2400" dirty="0">
                <a:solidFill>
                  <a:schemeClr val="tx1"/>
                </a:solidFill>
              </a:rPr>
              <a:t> срок (от 3 до 18 </a:t>
            </a:r>
            <a:r>
              <a:rPr lang="ru-RU" sz="2400" dirty="0" err="1">
                <a:solidFill>
                  <a:schemeClr val="tx1"/>
                </a:solidFill>
              </a:rPr>
              <a:t>месеца</a:t>
            </a:r>
            <a:r>
              <a:rPr lang="ru-RU" sz="2400" dirty="0">
                <a:solidFill>
                  <a:schemeClr val="tx1"/>
                </a:solidFill>
              </a:rPr>
              <a:t>);</a:t>
            </a:r>
          </a:p>
          <a:p>
            <a:pPr marL="397764" indent="-342900" algn="just">
              <a:buFont typeface="Wingdings" panose="05000000000000000000" pitchFamily="2" charset="2"/>
              <a:buChar char="ü"/>
            </a:pPr>
            <a:r>
              <a:rPr lang="ru-RU" sz="2400" b="1" dirty="0" smtClean="0">
                <a:solidFill>
                  <a:srgbClr val="FF0000"/>
                </a:solidFill>
              </a:rPr>
              <a:t>Забрана на </a:t>
            </a:r>
            <a:r>
              <a:rPr lang="ru-RU" sz="2400" b="1" dirty="0" err="1" smtClean="0">
                <a:solidFill>
                  <a:srgbClr val="FF0000"/>
                </a:solidFill>
              </a:rPr>
              <a:t>извършителя</a:t>
            </a:r>
            <a:r>
              <a:rPr lang="ru-RU" sz="2400" b="1" dirty="0" smtClean="0">
                <a:solidFill>
                  <a:srgbClr val="FF0000"/>
                </a:solidFill>
              </a:rPr>
              <a:t> да </a:t>
            </a:r>
            <a:r>
              <a:rPr lang="ru-RU" sz="2400" b="1" dirty="0" err="1" smtClean="0">
                <a:solidFill>
                  <a:srgbClr val="FF0000"/>
                </a:solidFill>
              </a:rPr>
              <a:t>приближава</a:t>
            </a:r>
            <a:r>
              <a:rPr lang="ru-RU" sz="2400" b="1" dirty="0" smtClean="0">
                <a:solidFill>
                  <a:srgbClr val="FF0000"/>
                </a:solidFill>
              </a:rPr>
              <a:t> </a:t>
            </a:r>
            <a:r>
              <a:rPr lang="ru-RU" sz="2400" b="1" dirty="0" err="1" smtClean="0">
                <a:solidFill>
                  <a:srgbClr val="FF0000"/>
                </a:solidFill>
              </a:rPr>
              <a:t>пострадалото</a:t>
            </a:r>
            <a:r>
              <a:rPr lang="ru-RU" sz="2400" b="1" dirty="0" smtClean="0">
                <a:solidFill>
                  <a:srgbClr val="FF0000"/>
                </a:solidFill>
              </a:rPr>
              <a:t> лице,</a:t>
            </a:r>
            <a:r>
              <a:rPr lang="ru-RU" sz="2400" dirty="0" smtClean="0">
                <a:solidFill>
                  <a:srgbClr val="FF0000"/>
                </a:solidFill>
              </a:rPr>
              <a:t> </a:t>
            </a:r>
            <a:r>
              <a:rPr lang="ru-RU" sz="2400" dirty="0" err="1" smtClean="0"/>
              <a:t>жилището</a:t>
            </a:r>
            <a:r>
              <a:rPr lang="ru-RU" sz="2400" dirty="0" smtClean="0"/>
              <a:t>, </a:t>
            </a:r>
            <a:r>
              <a:rPr lang="ru-RU" sz="2400" dirty="0" err="1" smtClean="0"/>
              <a:t>местоработата</a:t>
            </a:r>
            <a:r>
              <a:rPr lang="ru-RU" sz="2400" dirty="0" smtClean="0"/>
              <a:t> </a:t>
            </a:r>
            <a:r>
              <a:rPr lang="ru-RU" sz="2400" dirty="0" err="1" smtClean="0"/>
              <a:t>му</a:t>
            </a:r>
            <a:r>
              <a:rPr lang="ru-RU" sz="2400" dirty="0" smtClean="0"/>
              <a:t> и </a:t>
            </a:r>
            <a:r>
              <a:rPr lang="ru-RU" sz="2400" dirty="0" err="1" smtClean="0"/>
              <a:t>местата</a:t>
            </a:r>
            <a:r>
              <a:rPr lang="ru-RU" sz="2400" dirty="0" smtClean="0"/>
              <a:t> за </a:t>
            </a:r>
            <a:r>
              <a:rPr lang="ru-RU" sz="2400" dirty="0" err="1" smtClean="0"/>
              <a:t>социални</a:t>
            </a:r>
            <a:r>
              <a:rPr lang="ru-RU" sz="2400" dirty="0" smtClean="0"/>
              <a:t> </a:t>
            </a:r>
            <a:r>
              <a:rPr lang="ru-RU" sz="2400" dirty="0" err="1" smtClean="0"/>
              <a:t>контакти</a:t>
            </a:r>
            <a:r>
              <a:rPr lang="ru-RU" sz="2400" dirty="0" smtClean="0"/>
              <a:t> и </a:t>
            </a:r>
            <a:r>
              <a:rPr lang="ru-RU" sz="2400" dirty="0" err="1" smtClean="0"/>
              <a:t>отдих</a:t>
            </a:r>
            <a:r>
              <a:rPr lang="ru-RU" sz="2400" dirty="0" smtClean="0"/>
              <a:t> при условия, </a:t>
            </a:r>
            <a:r>
              <a:rPr lang="ru-RU" sz="2400" dirty="0" err="1" smtClean="0"/>
              <a:t>определени</a:t>
            </a:r>
            <a:r>
              <a:rPr lang="ru-RU" sz="2400" dirty="0" smtClean="0"/>
              <a:t> от </a:t>
            </a:r>
            <a:r>
              <a:rPr lang="ru-RU" sz="2400" dirty="0" err="1" smtClean="0"/>
              <a:t>съда</a:t>
            </a:r>
            <a:r>
              <a:rPr lang="ru-RU" sz="2400" dirty="0" smtClean="0"/>
              <a:t> за срок от 3 до 18 </a:t>
            </a:r>
            <a:r>
              <a:rPr lang="ru-RU" sz="2400" dirty="0" err="1" smtClean="0"/>
              <a:t>месеца</a:t>
            </a:r>
            <a:r>
              <a:rPr lang="ru-RU" sz="2400" dirty="0" smtClean="0"/>
              <a:t>;</a:t>
            </a:r>
          </a:p>
        </p:txBody>
      </p:sp>
    </p:spTree>
    <p:extLst>
      <p:ext uri="{BB962C8B-B14F-4D97-AF65-F5344CB8AC3E}">
        <p14:creationId xmlns:p14="http://schemas.microsoft.com/office/powerpoint/2010/main" val="1850764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ru-RU" dirty="0">
                <a:solidFill>
                  <a:srgbClr val="FF0000"/>
                </a:solidFill>
              </a:rPr>
              <a:t>Какви мерки за защита от домашно насилие може да наложи </a:t>
            </a:r>
            <a:r>
              <a:rPr lang="ru-RU" dirty="0" smtClean="0">
                <a:solidFill>
                  <a:srgbClr val="FF0000"/>
                </a:solidFill>
              </a:rPr>
              <a:t>съдът?</a:t>
            </a:r>
            <a:endParaRPr lang="bg-BG" dirty="0">
              <a:solidFill>
                <a:srgbClr val="FF0000"/>
              </a:solidFill>
            </a:endParaRPr>
          </a:p>
        </p:txBody>
      </p:sp>
      <p:sp>
        <p:nvSpPr>
          <p:cNvPr id="3" name="Текстов контейнер 2"/>
          <p:cNvSpPr>
            <a:spLocks noGrp="1"/>
          </p:cNvSpPr>
          <p:nvPr>
            <p:ph type="body" idx="1"/>
          </p:nvPr>
        </p:nvSpPr>
        <p:spPr>
          <a:xfrm>
            <a:off x="381000" y="1633536"/>
            <a:ext cx="8295456" cy="4963816"/>
          </a:xfrm>
        </p:spPr>
        <p:txBody>
          <a:bodyPr/>
          <a:lstStyle/>
          <a:p>
            <a:pPr marL="397764" indent="-342900" algn="just">
              <a:buFont typeface="Wingdings" panose="05000000000000000000" pitchFamily="2" charset="2"/>
              <a:buChar char="ü"/>
            </a:pPr>
            <a:r>
              <a:rPr lang="ru-RU" sz="2400" b="1" dirty="0">
                <a:solidFill>
                  <a:srgbClr val="FF0000"/>
                </a:solidFill>
              </a:rPr>
              <a:t>Временно </a:t>
            </a:r>
            <a:r>
              <a:rPr lang="ru-RU" sz="2400" b="1" dirty="0" err="1">
                <a:solidFill>
                  <a:srgbClr val="FF0000"/>
                </a:solidFill>
              </a:rPr>
              <a:t>определяне</a:t>
            </a:r>
            <a:r>
              <a:rPr lang="ru-RU" sz="2400" b="1" dirty="0">
                <a:solidFill>
                  <a:srgbClr val="FF0000"/>
                </a:solidFill>
              </a:rPr>
              <a:t> </a:t>
            </a:r>
            <a:r>
              <a:rPr lang="ru-RU" sz="2400" b="1" dirty="0" err="1">
                <a:solidFill>
                  <a:srgbClr val="FF0000"/>
                </a:solidFill>
              </a:rPr>
              <a:t>местоживеенето</a:t>
            </a:r>
            <a:r>
              <a:rPr lang="ru-RU" sz="2400" b="1" dirty="0">
                <a:solidFill>
                  <a:srgbClr val="FF0000"/>
                </a:solidFill>
              </a:rPr>
              <a:t> на </a:t>
            </a:r>
            <a:r>
              <a:rPr lang="ru-RU" sz="2400" b="1" dirty="0" err="1">
                <a:solidFill>
                  <a:srgbClr val="FF0000"/>
                </a:solidFill>
              </a:rPr>
              <a:t>детето</a:t>
            </a:r>
            <a:r>
              <a:rPr lang="ru-RU" sz="2400" b="1" dirty="0">
                <a:solidFill>
                  <a:srgbClr val="FF0000"/>
                </a:solidFill>
              </a:rPr>
              <a:t> </a:t>
            </a:r>
            <a:r>
              <a:rPr lang="ru-RU" sz="2400" dirty="0"/>
              <a:t>при </a:t>
            </a:r>
            <a:r>
              <a:rPr lang="ru-RU" sz="2400" dirty="0" err="1"/>
              <a:t>пострадалия</a:t>
            </a:r>
            <a:r>
              <a:rPr lang="ru-RU" sz="2400" dirty="0"/>
              <a:t> </a:t>
            </a:r>
            <a:r>
              <a:rPr lang="ru-RU" sz="2400" dirty="0" err="1"/>
              <a:t>родител</a:t>
            </a:r>
            <a:r>
              <a:rPr lang="ru-RU" sz="2400" dirty="0"/>
              <a:t> или при родителя, </a:t>
            </a:r>
            <a:r>
              <a:rPr lang="ru-RU" sz="2400" dirty="0" err="1"/>
              <a:t>който</a:t>
            </a:r>
            <a:r>
              <a:rPr lang="ru-RU" sz="2400" dirty="0"/>
              <a:t> не е </a:t>
            </a:r>
            <a:r>
              <a:rPr lang="ru-RU" sz="2400" dirty="0" err="1"/>
              <a:t>извършил</a:t>
            </a:r>
            <a:r>
              <a:rPr lang="ru-RU" sz="2400" dirty="0"/>
              <a:t> </a:t>
            </a:r>
            <a:r>
              <a:rPr lang="ru-RU" sz="2400" dirty="0" err="1"/>
              <a:t>насилието</a:t>
            </a:r>
            <a:r>
              <a:rPr lang="ru-RU" sz="2400" dirty="0"/>
              <a:t>, при условия, </a:t>
            </a:r>
            <a:r>
              <a:rPr lang="ru-RU" sz="2400" dirty="0" err="1"/>
              <a:t>определени</a:t>
            </a:r>
            <a:r>
              <a:rPr lang="ru-RU" sz="2400" dirty="0"/>
              <a:t> от </a:t>
            </a:r>
            <a:r>
              <a:rPr lang="ru-RU" sz="2400" dirty="0" err="1"/>
              <a:t>съда</a:t>
            </a:r>
            <a:r>
              <a:rPr lang="ru-RU" sz="2400" dirty="0"/>
              <a:t>  и за срок от 3 до 18 </a:t>
            </a:r>
            <a:r>
              <a:rPr lang="ru-RU" sz="2400" dirty="0" err="1"/>
              <a:t>месеца</a:t>
            </a:r>
            <a:r>
              <a:rPr lang="ru-RU" sz="2400" dirty="0"/>
              <a:t>, </a:t>
            </a:r>
            <a:r>
              <a:rPr lang="ru-RU" sz="2400" dirty="0" err="1"/>
              <a:t>ако</a:t>
            </a:r>
            <a:r>
              <a:rPr lang="ru-RU" sz="2400" dirty="0"/>
              <a:t> </a:t>
            </a:r>
            <a:r>
              <a:rPr lang="ru-RU" sz="2400" dirty="0" err="1"/>
              <a:t>това</a:t>
            </a:r>
            <a:r>
              <a:rPr lang="ru-RU" sz="2400" dirty="0"/>
              <a:t> не </a:t>
            </a:r>
            <a:r>
              <a:rPr lang="ru-RU" sz="2400" dirty="0" err="1"/>
              <a:t>противоречи</a:t>
            </a:r>
            <a:r>
              <a:rPr lang="ru-RU" sz="2400" dirty="0"/>
              <a:t> на </a:t>
            </a:r>
            <a:r>
              <a:rPr lang="ru-RU" sz="2400" dirty="0" err="1"/>
              <a:t>интересите</a:t>
            </a:r>
            <a:r>
              <a:rPr lang="ru-RU" sz="2400" dirty="0"/>
              <a:t> на </a:t>
            </a:r>
            <a:r>
              <a:rPr lang="ru-RU" sz="2400" dirty="0" err="1"/>
              <a:t>детето</a:t>
            </a:r>
            <a:r>
              <a:rPr lang="ru-RU" sz="2400" dirty="0"/>
              <a:t> (</a:t>
            </a:r>
            <a:r>
              <a:rPr lang="ru-RU" sz="2400" dirty="0" err="1"/>
              <a:t>тази</a:t>
            </a:r>
            <a:r>
              <a:rPr lang="ru-RU" sz="2400" dirty="0"/>
              <a:t> </a:t>
            </a:r>
            <a:r>
              <a:rPr lang="ru-RU" sz="2400" dirty="0" err="1"/>
              <a:t>мярка</a:t>
            </a:r>
            <a:r>
              <a:rPr lang="ru-RU" sz="2400" dirty="0"/>
              <a:t> не се </a:t>
            </a:r>
            <a:r>
              <a:rPr lang="ru-RU" sz="2400" dirty="0" err="1"/>
              <a:t>налага</a:t>
            </a:r>
            <a:r>
              <a:rPr lang="ru-RU" sz="2400" dirty="0"/>
              <a:t> при </a:t>
            </a:r>
            <a:r>
              <a:rPr lang="ru-RU" sz="2400" dirty="0" err="1"/>
              <a:t>висящ</a:t>
            </a:r>
            <a:r>
              <a:rPr lang="ru-RU" sz="2400" dirty="0"/>
              <a:t> </a:t>
            </a:r>
            <a:r>
              <a:rPr lang="ru-RU" sz="2400" dirty="0" err="1"/>
              <a:t>съдебен</a:t>
            </a:r>
            <a:r>
              <a:rPr lang="ru-RU" sz="2400" dirty="0"/>
              <a:t> спор между </a:t>
            </a:r>
            <a:r>
              <a:rPr lang="ru-RU" sz="2400" dirty="0" err="1"/>
              <a:t>родителите</a:t>
            </a:r>
            <a:r>
              <a:rPr lang="ru-RU" sz="2400" dirty="0"/>
              <a:t> </a:t>
            </a:r>
            <a:r>
              <a:rPr lang="ru-RU" sz="2400" dirty="0" smtClean="0"/>
              <a:t>за </a:t>
            </a:r>
            <a:r>
              <a:rPr lang="ru-RU" sz="2400" dirty="0" err="1" smtClean="0"/>
              <a:t>упражняване</a:t>
            </a:r>
            <a:r>
              <a:rPr lang="ru-RU" sz="2400" dirty="0" smtClean="0"/>
              <a:t> </a:t>
            </a:r>
            <a:r>
              <a:rPr lang="ru-RU" sz="2400" dirty="0"/>
              <a:t>на </a:t>
            </a:r>
            <a:r>
              <a:rPr lang="ru-RU" sz="2400" dirty="0" err="1"/>
              <a:t>родителските</a:t>
            </a:r>
            <a:r>
              <a:rPr lang="ru-RU" sz="2400" dirty="0"/>
              <a:t> права, </a:t>
            </a:r>
            <a:r>
              <a:rPr lang="ru-RU" sz="2400" dirty="0" err="1" smtClean="0"/>
              <a:t>определяне</a:t>
            </a:r>
            <a:r>
              <a:rPr lang="ru-RU" sz="2400" dirty="0" smtClean="0"/>
              <a:t> </a:t>
            </a:r>
            <a:r>
              <a:rPr lang="ru-RU" sz="2400" dirty="0" err="1"/>
              <a:t>местоживеенето</a:t>
            </a:r>
            <a:r>
              <a:rPr lang="ru-RU" sz="2400" dirty="0"/>
              <a:t> на </a:t>
            </a:r>
            <a:r>
              <a:rPr lang="ru-RU" sz="2400" dirty="0" err="1"/>
              <a:t>детето</a:t>
            </a:r>
            <a:r>
              <a:rPr lang="ru-RU" sz="2400" dirty="0"/>
              <a:t> или режима на </a:t>
            </a:r>
            <a:r>
              <a:rPr lang="ru-RU" sz="2400" dirty="0" err="1"/>
              <a:t>личните</a:t>
            </a:r>
            <a:r>
              <a:rPr lang="ru-RU" sz="2400" dirty="0"/>
              <a:t> </a:t>
            </a:r>
            <a:r>
              <a:rPr lang="ru-RU" sz="2400" dirty="0" smtClean="0"/>
              <a:t>отношения);</a:t>
            </a:r>
            <a:endParaRPr lang="ru-RU" sz="2400" dirty="0"/>
          </a:p>
          <a:p>
            <a:pPr marL="397764" indent="-342900" algn="just">
              <a:buFont typeface="Wingdings" panose="05000000000000000000" pitchFamily="2" charset="2"/>
              <a:buChar char="ü"/>
            </a:pPr>
            <a:r>
              <a:rPr lang="ru-RU" sz="2400" b="1" dirty="0" err="1">
                <a:solidFill>
                  <a:srgbClr val="FF0000"/>
                </a:solidFill>
              </a:rPr>
              <a:t>Задължаване</a:t>
            </a:r>
            <a:r>
              <a:rPr lang="ru-RU" sz="2400" b="1" dirty="0">
                <a:solidFill>
                  <a:srgbClr val="FF0000"/>
                </a:solidFill>
              </a:rPr>
              <a:t> на </a:t>
            </a:r>
            <a:r>
              <a:rPr lang="ru-RU" sz="2400" b="1" dirty="0" err="1">
                <a:solidFill>
                  <a:srgbClr val="FF0000"/>
                </a:solidFill>
              </a:rPr>
              <a:t>извършителя</a:t>
            </a:r>
            <a:r>
              <a:rPr lang="ru-RU" sz="2400" b="1" dirty="0">
                <a:solidFill>
                  <a:srgbClr val="FF0000"/>
                </a:solidFill>
              </a:rPr>
              <a:t> да </a:t>
            </a:r>
            <a:r>
              <a:rPr lang="ru-RU" sz="2400" b="1" dirty="0" err="1">
                <a:solidFill>
                  <a:srgbClr val="FF0000"/>
                </a:solidFill>
              </a:rPr>
              <a:t>посещава</a:t>
            </a:r>
            <a:r>
              <a:rPr lang="ru-RU" sz="2400" b="1" dirty="0">
                <a:solidFill>
                  <a:srgbClr val="FF0000"/>
                </a:solidFill>
              </a:rPr>
              <a:t> </a:t>
            </a:r>
            <a:r>
              <a:rPr lang="ru-RU" sz="2400" b="1" dirty="0" err="1">
                <a:solidFill>
                  <a:srgbClr val="FF0000"/>
                </a:solidFill>
              </a:rPr>
              <a:t>специализирани</a:t>
            </a:r>
            <a:r>
              <a:rPr lang="ru-RU" sz="2400" b="1" dirty="0">
                <a:solidFill>
                  <a:srgbClr val="FF0000"/>
                </a:solidFill>
              </a:rPr>
              <a:t> </a:t>
            </a:r>
            <a:r>
              <a:rPr lang="ru-RU" sz="2400" b="1" dirty="0" err="1">
                <a:solidFill>
                  <a:srgbClr val="FF0000"/>
                </a:solidFill>
              </a:rPr>
              <a:t>програми</a:t>
            </a:r>
            <a:r>
              <a:rPr lang="ru-RU" sz="2400" dirty="0">
                <a:solidFill>
                  <a:srgbClr val="FF0000"/>
                </a:solidFill>
              </a:rPr>
              <a:t>;</a:t>
            </a:r>
          </a:p>
          <a:p>
            <a:pPr marL="397764" indent="-342900" algn="just">
              <a:buFont typeface="Wingdings" panose="05000000000000000000" pitchFamily="2" charset="2"/>
              <a:buChar char="ü"/>
            </a:pPr>
            <a:r>
              <a:rPr lang="ru-RU" sz="2400" b="1" dirty="0" err="1">
                <a:solidFill>
                  <a:srgbClr val="FF0000"/>
                </a:solidFill>
              </a:rPr>
              <a:t>Насочване</a:t>
            </a:r>
            <a:r>
              <a:rPr lang="ru-RU" sz="2400" b="1" dirty="0">
                <a:solidFill>
                  <a:srgbClr val="FF0000"/>
                </a:solidFill>
              </a:rPr>
              <a:t> на </a:t>
            </a:r>
            <a:r>
              <a:rPr lang="ru-RU" sz="2400" b="1" dirty="0" err="1">
                <a:solidFill>
                  <a:srgbClr val="FF0000"/>
                </a:solidFill>
              </a:rPr>
              <a:t>пострадалите</a:t>
            </a:r>
            <a:r>
              <a:rPr lang="ru-RU" sz="2400" b="1" dirty="0">
                <a:solidFill>
                  <a:srgbClr val="FF0000"/>
                </a:solidFill>
              </a:rPr>
              <a:t> лица </a:t>
            </a:r>
            <a:r>
              <a:rPr lang="ru-RU" sz="2400" b="1" dirty="0" err="1">
                <a:solidFill>
                  <a:srgbClr val="FF0000"/>
                </a:solidFill>
              </a:rPr>
              <a:t>към</a:t>
            </a:r>
            <a:r>
              <a:rPr lang="ru-RU" sz="2400" b="1" dirty="0">
                <a:solidFill>
                  <a:srgbClr val="FF0000"/>
                </a:solidFill>
              </a:rPr>
              <a:t> </a:t>
            </a:r>
            <a:r>
              <a:rPr lang="ru-RU" sz="2400" b="1" dirty="0" err="1">
                <a:solidFill>
                  <a:srgbClr val="FF0000"/>
                </a:solidFill>
              </a:rPr>
              <a:t>програми</a:t>
            </a:r>
            <a:r>
              <a:rPr lang="ru-RU" sz="2400" b="1" dirty="0">
                <a:solidFill>
                  <a:srgbClr val="FF0000"/>
                </a:solidFill>
              </a:rPr>
              <a:t> за </a:t>
            </a:r>
            <a:r>
              <a:rPr lang="ru-RU" sz="2400" b="1" dirty="0" err="1">
                <a:solidFill>
                  <a:srgbClr val="FF0000"/>
                </a:solidFill>
              </a:rPr>
              <a:t>възстановяване</a:t>
            </a:r>
            <a:r>
              <a:rPr lang="ru-RU" sz="2400" dirty="0" smtClean="0">
                <a:solidFill>
                  <a:srgbClr val="FF0000"/>
                </a:solidFill>
              </a:rPr>
              <a:t>.</a:t>
            </a:r>
            <a:endParaRPr lang="ru-RU" sz="2400" dirty="0">
              <a:solidFill>
                <a:srgbClr val="FF0000"/>
              </a:solidFill>
            </a:endParaRPr>
          </a:p>
        </p:txBody>
      </p:sp>
    </p:spTree>
    <p:extLst>
      <p:ext uri="{BB962C8B-B14F-4D97-AF65-F5344CB8AC3E}">
        <p14:creationId xmlns:p14="http://schemas.microsoft.com/office/powerpoint/2010/main" val="517159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Как се изпълнява заповедта за защита?</a:t>
            </a:r>
            <a:endParaRPr lang="bg-BG" dirty="0">
              <a:solidFill>
                <a:srgbClr val="FF0000"/>
              </a:solidFill>
            </a:endParaRPr>
          </a:p>
        </p:txBody>
      </p:sp>
      <p:sp>
        <p:nvSpPr>
          <p:cNvPr id="3" name="Текстов контейнер 2"/>
          <p:cNvSpPr>
            <a:spLocks noGrp="1"/>
          </p:cNvSpPr>
          <p:nvPr>
            <p:ph type="body" idx="1"/>
          </p:nvPr>
        </p:nvSpPr>
        <p:spPr>
          <a:xfrm>
            <a:off x="381000" y="1633536"/>
            <a:ext cx="8295456" cy="4963816"/>
          </a:xfrm>
        </p:spPr>
        <p:txBody>
          <a:bodyPr>
            <a:normAutofit/>
          </a:bodyPr>
          <a:lstStyle/>
          <a:p>
            <a:pPr algn="just"/>
            <a:r>
              <a:rPr lang="bg-BG" sz="2400" dirty="0" smtClean="0"/>
              <a:t>Заповедта за защита подлежи на </a:t>
            </a:r>
            <a:r>
              <a:rPr lang="bg-BG" sz="2400" dirty="0"/>
              <a:t>незабавно </a:t>
            </a:r>
            <a:r>
              <a:rPr lang="bg-BG" sz="2400" dirty="0" smtClean="0"/>
              <a:t>изпълнение – тя поражда действието си веднага след като бъде издадена, независимо дали решението се обжалва. Органите на полицията следят тя да бъде изпълнена. Когато със заповедта извършителят е отстранен от съвместно обитаваното жилище </a:t>
            </a:r>
            <a:r>
              <a:rPr lang="ru-RU" sz="2400" dirty="0"/>
              <a:t>и </a:t>
            </a:r>
            <a:r>
              <a:rPr lang="ru-RU" sz="2400" dirty="0" smtClean="0"/>
              <a:t>той </a:t>
            </a:r>
            <a:r>
              <a:rPr lang="ru-RU" sz="2400" dirty="0" err="1" smtClean="0"/>
              <a:t>откаже</a:t>
            </a:r>
            <a:r>
              <a:rPr lang="ru-RU" sz="2400" dirty="0" smtClean="0"/>
              <a:t> </a:t>
            </a:r>
            <a:r>
              <a:rPr lang="ru-RU" sz="2400" dirty="0"/>
              <a:t>да </a:t>
            </a:r>
            <a:r>
              <a:rPr lang="ru-RU" sz="2400" dirty="0" err="1"/>
              <a:t>го</a:t>
            </a:r>
            <a:r>
              <a:rPr lang="ru-RU" sz="2400" dirty="0"/>
              <a:t> </a:t>
            </a:r>
            <a:r>
              <a:rPr lang="ru-RU" sz="2400" dirty="0" err="1" smtClean="0"/>
              <a:t>напусне</a:t>
            </a:r>
            <a:r>
              <a:rPr lang="ru-RU" sz="2400" dirty="0" smtClean="0"/>
              <a:t> </a:t>
            </a:r>
            <a:r>
              <a:rPr lang="ru-RU" sz="2400" dirty="0" err="1" smtClean="0"/>
              <a:t>доброволно</a:t>
            </a:r>
            <a:r>
              <a:rPr lang="ru-RU" sz="2400" dirty="0" smtClean="0"/>
              <a:t>, </a:t>
            </a:r>
            <a:r>
              <a:rPr lang="ru-RU" sz="2400" dirty="0" err="1" smtClean="0"/>
              <a:t>органите</a:t>
            </a:r>
            <a:r>
              <a:rPr lang="ru-RU" sz="2400" dirty="0" smtClean="0"/>
              <a:t> на </a:t>
            </a:r>
            <a:r>
              <a:rPr lang="ru-RU" sz="2400" dirty="0" err="1" smtClean="0"/>
              <a:t>полицията</a:t>
            </a:r>
            <a:r>
              <a:rPr lang="ru-RU" sz="2400" dirty="0" smtClean="0"/>
              <a:t> </a:t>
            </a:r>
            <a:r>
              <a:rPr lang="ru-RU" sz="2400" dirty="0" err="1" smtClean="0"/>
              <a:t>съдействат</a:t>
            </a:r>
            <a:r>
              <a:rPr lang="ru-RU" sz="2400" dirty="0" smtClean="0"/>
              <a:t> за </a:t>
            </a:r>
            <a:r>
              <a:rPr lang="ru-RU" sz="2400" dirty="0" err="1" smtClean="0"/>
              <a:t>отстраняването</a:t>
            </a:r>
            <a:r>
              <a:rPr lang="ru-RU" sz="2400" dirty="0" smtClean="0"/>
              <a:t> </a:t>
            </a:r>
            <a:r>
              <a:rPr lang="ru-RU" sz="2400" dirty="0" err="1" smtClean="0"/>
              <a:t>му</a:t>
            </a:r>
            <a:r>
              <a:rPr lang="ru-RU" sz="2400" dirty="0" smtClean="0"/>
              <a:t>.</a:t>
            </a:r>
            <a:endParaRPr lang="ru-RU" sz="2400" dirty="0"/>
          </a:p>
          <a:p>
            <a:pPr algn="just"/>
            <a:r>
              <a:rPr lang="ru-RU" sz="2400" dirty="0" err="1" smtClean="0"/>
              <a:t>Ако</a:t>
            </a:r>
            <a:r>
              <a:rPr lang="ru-RU" sz="2400" dirty="0" smtClean="0"/>
              <a:t> </a:t>
            </a:r>
            <a:r>
              <a:rPr lang="ru-RU" sz="2400" dirty="0" err="1" smtClean="0"/>
              <a:t>полицейските</a:t>
            </a:r>
            <a:r>
              <a:rPr lang="ru-RU" sz="2400" dirty="0" smtClean="0"/>
              <a:t> ограни </a:t>
            </a:r>
            <a:r>
              <a:rPr lang="ru-RU" sz="2400" dirty="0" err="1" smtClean="0"/>
              <a:t>констатират</a:t>
            </a:r>
            <a:r>
              <a:rPr lang="ru-RU" sz="2400" dirty="0" smtClean="0"/>
              <a:t> </a:t>
            </a:r>
            <a:r>
              <a:rPr lang="ru-RU" sz="2400" dirty="0" err="1" smtClean="0"/>
              <a:t>незпълнение</a:t>
            </a:r>
            <a:r>
              <a:rPr lang="ru-RU" sz="2400" dirty="0" smtClean="0"/>
              <a:t> </a:t>
            </a:r>
            <a:r>
              <a:rPr lang="ru-RU" sz="2400" dirty="0" err="1" smtClean="0"/>
              <a:t>някоя</a:t>
            </a:r>
            <a:r>
              <a:rPr lang="ru-RU" sz="2400" dirty="0" smtClean="0"/>
              <a:t> от </a:t>
            </a:r>
            <a:r>
              <a:rPr lang="ru-RU" sz="2400" dirty="0" err="1" smtClean="0"/>
              <a:t>мерките</a:t>
            </a:r>
            <a:r>
              <a:rPr lang="ru-RU" sz="2400" dirty="0" smtClean="0"/>
              <a:t>, </a:t>
            </a:r>
            <a:r>
              <a:rPr lang="ru-RU" sz="2400" dirty="0" err="1" smtClean="0"/>
              <a:t>наложени</a:t>
            </a:r>
            <a:r>
              <a:rPr lang="ru-RU" sz="2400" dirty="0" smtClean="0"/>
              <a:t> </a:t>
            </a:r>
            <a:r>
              <a:rPr lang="ru-RU" sz="2400" dirty="0" err="1" smtClean="0"/>
              <a:t>със</a:t>
            </a:r>
            <a:r>
              <a:rPr lang="ru-RU" sz="2400" dirty="0" smtClean="0"/>
              <a:t> </a:t>
            </a:r>
            <a:r>
              <a:rPr lang="ru-RU" sz="2400" dirty="0" err="1" smtClean="0"/>
              <a:t>заповедта</a:t>
            </a:r>
            <a:r>
              <a:rPr lang="ru-RU" sz="2400" dirty="0" smtClean="0"/>
              <a:t>, </a:t>
            </a:r>
            <a:r>
              <a:rPr lang="ru-RU" sz="2400" dirty="0" err="1" smtClean="0"/>
              <a:t>нарушителят</a:t>
            </a:r>
            <a:r>
              <a:rPr lang="ru-RU" sz="2400" dirty="0" smtClean="0"/>
              <a:t> се </a:t>
            </a:r>
            <a:r>
              <a:rPr lang="ru-RU" sz="2400" dirty="0" err="1" smtClean="0"/>
              <a:t>задържа</a:t>
            </a:r>
            <a:r>
              <a:rPr lang="ru-RU" sz="2400" dirty="0" smtClean="0"/>
              <a:t> и </a:t>
            </a:r>
            <a:r>
              <a:rPr lang="ru-RU" sz="2400" dirty="0" err="1" smtClean="0"/>
              <a:t>незабавно</a:t>
            </a:r>
            <a:r>
              <a:rPr lang="ru-RU" sz="2400" dirty="0" smtClean="0"/>
              <a:t> се </a:t>
            </a:r>
            <a:r>
              <a:rPr lang="ru-RU" sz="2400" dirty="0" err="1" smtClean="0"/>
              <a:t>уведомява</a:t>
            </a:r>
            <a:r>
              <a:rPr lang="ru-RU" sz="2400" dirty="0" smtClean="0"/>
              <a:t> </a:t>
            </a:r>
            <a:r>
              <a:rPr lang="ru-RU" sz="2400" dirty="0" err="1" smtClean="0"/>
              <a:t>прокуратурата</a:t>
            </a:r>
            <a:r>
              <a:rPr lang="ru-RU" sz="2400" dirty="0" smtClean="0"/>
              <a:t>. </a:t>
            </a:r>
            <a:r>
              <a:rPr lang="ru-RU" sz="2400" b="1" dirty="0" err="1" smtClean="0">
                <a:solidFill>
                  <a:srgbClr val="FF0000"/>
                </a:solidFill>
              </a:rPr>
              <a:t>Нарушението</a:t>
            </a:r>
            <a:r>
              <a:rPr lang="ru-RU" sz="2400" b="1" dirty="0" smtClean="0">
                <a:solidFill>
                  <a:srgbClr val="FF0000"/>
                </a:solidFill>
              </a:rPr>
              <a:t> на </a:t>
            </a:r>
            <a:r>
              <a:rPr lang="ru-RU" sz="2400" b="1" dirty="0" err="1" smtClean="0">
                <a:solidFill>
                  <a:srgbClr val="FF0000"/>
                </a:solidFill>
              </a:rPr>
              <a:t>заповедта</a:t>
            </a:r>
            <a:r>
              <a:rPr lang="ru-RU" sz="2400" b="1" dirty="0" smtClean="0">
                <a:solidFill>
                  <a:srgbClr val="FF0000"/>
                </a:solidFill>
              </a:rPr>
              <a:t> за защита е </a:t>
            </a:r>
            <a:r>
              <a:rPr lang="ru-RU" sz="2400" b="1" dirty="0" err="1" smtClean="0">
                <a:solidFill>
                  <a:srgbClr val="FF0000"/>
                </a:solidFill>
              </a:rPr>
              <a:t>престъпление</a:t>
            </a:r>
            <a:r>
              <a:rPr lang="ru-RU" sz="2400" dirty="0" smtClean="0">
                <a:solidFill>
                  <a:srgbClr val="FF0000"/>
                </a:solidFill>
              </a:rPr>
              <a:t>, </a:t>
            </a:r>
            <a:r>
              <a:rPr lang="ru-RU" sz="2400" dirty="0" smtClean="0">
                <a:solidFill>
                  <a:schemeClr val="tx1"/>
                </a:solidFill>
              </a:rPr>
              <a:t>за </a:t>
            </a:r>
            <a:r>
              <a:rPr lang="ru-RU" sz="2400" dirty="0" err="1" smtClean="0">
                <a:solidFill>
                  <a:schemeClr val="tx1"/>
                </a:solidFill>
              </a:rPr>
              <a:t>което</a:t>
            </a:r>
            <a:r>
              <a:rPr lang="ru-RU" sz="2400" dirty="0" smtClean="0">
                <a:solidFill>
                  <a:schemeClr val="tx1"/>
                </a:solidFill>
              </a:rPr>
              <a:t> се </a:t>
            </a:r>
            <a:r>
              <a:rPr lang="ru-RU" sz="2400" dirty="0" err="1" smtClean="0">
                <a:solidFill>
                  <a:schemeClr val="tx1"/>
                </a:solidFill>
              </a:rPr>
              <a:t>предвижда</a:t>
            </a:r>
            <a:r>
              <a:rPr lang="ru-RU" sz="2400" dirty="0">
                <a:solidFill>
                  <a:schemeClr val="tx1"/>
                </a:solidFill>
              </a:rPr>
              <a:t> </a:t>
            </a:r>
            <a:r>
              <a:rPr lang="ru-RU" sz="2400" dirty="0" smtClean="0">
                <a:solidFill>
                  <a:schemeClr val="tx1"/>
                </a:solidFill>
              </a:rPr>
              <a:t>наказание </a:t>
            </a:r>
            <a:r>
              <a:rPr lang="ru-RU" sz="2400" dirty="0" err="1" smtClean="0">
                <a:solidFill>
                  <a:schemeClr val="tx1"/>
                </a:solidFill>
              </a:rPr>
              <a:t>лишаване</a:t>
            </a:r>
            <a:r>
              <a:rPr lang="ru-RU" sz="2400" dirty="0" smtClean="0">
                <a:solidFill>
                  <a:schemeClr val="tx1"/>
                </a:solidFill>
              </a:rPr>
              <a:t> </a:t>
            </a:r>
            <a:r>
              <a:rPr lang="ru-RU" sz="2400" dirty="0">
                <a:solidFill>
                  <a:schemeClr val="tx1"/>
                </a:solidFill>
              </a:rPr>
              <a:t>от свобода до три </a:t>
            </a:r>
            <a:r>
              <a:rPr lang="ru-RU" sz="2400" dirty="0" err="1">
                <a:solidFill>
                  <a:schemeClr val="tx1"/>
                </a:solidFill>
              </a:rPr>
              <a:t>години</a:t>
            </a:r>
            <a:r>
              <a:rPr lang="ru-RU" sz="2400" dirty="0">
                <a:solidFill>
                  <a:schemeClr val="tx1"/>
                </a:solidFill>
              </a:rPr>
              <a:t> или </a:t>
            </a:r>
            <a:r>
              <a:rPr lang="ru-RU" sz="2400" dirty="0" err="1">
                <a:solidFill>
                  <a:schemeClr val="tx1"/>
                </a:solidFill>
              </a:rPr>
              <a:t>глоба</a:t>
            </a:r>
            <a:r>
              <a:rPr lang="ru-RU" sz="2400" dirty="0">
                <a:solidFill>
                  <a:schemeClr val="tx1"/>
                </a:solidFill>
              </a:rPr>
              <a:t> до </a:t>
            </a:r>
            <a:r>
              <a:rPr lang="ru-RU" sz="2400" dirty="0" smtClean="0">
                <a:solidFill>
                  <a:schemeClr val="tx1"/>
                </a:solidFill>
              </a:rPr>
              <a:t>пет </a:t>
            </a:r>
            <a:r>
              <a:rPr lang="ru-RU" sz="2400" dirty="0" err="1" smtClean="0">
                <a:solidFill>
                  <a:schemeClr val="tx1"/>
                </a:solidFill>
              </a:rPr>
              <a:t>хиляди</a:t>
            </a:r>
            <a:r>
              <a:rPr lang="ru-RU" sz="2400" dirty="0" smtClean="0">
                <a:solidFill>
                  <a:schemeClr val="tx1"/>
                </a:solidFill>
              </a:rPr>
              <a:t> лева.</a:t>
            </a:r>
            <a:endParaRPr lang="ru-RU" sz="2400" b="1" dirty="0">
              <a:solidFill>
                <a:schemeClr val="tx1"/>
              </a:solidFill>
            </a:endParaRPr>
          </a:p>
          <a:p>
            <a:pPr algn="just"/>
            <a:endParaRPr lang="bg-BG" sz="2400" dirty="0"/>
          </a:p>
        </p:txBody>
      </p:sp>
    </p:spTree>
    <p:extLst>
      <p:ext uri="{BB962C8B-B14F-4D97-AF65-F5344CB8AC3E}">
        <p14:creationId xmlns:p14="http://schemas.microsoft.com/office/powerpoint/2010/main" val="1899283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404664"/>
            <a:ext cx="7239000" cy="1224136"/>
          </a:xfrm>
        </p:spPr>
        <p:txBody>
          <a:bodyPr/>
          <a:lstStyle/>
          <a:p>
            <a:r>
              <a:rPr lang="bg-BG" dirty="0" smtClean="0">
                <a:solidFill>
                  <a:srgbClr val="FF0000"/>
                </a:solidFill>
              </a:rPr>
              <a:t>Как може да бъде обжалвано решението на съда?</a:t>
            </a:r>
            <a:endParaRPr lang="bg-BG" dirty="0">
              <a:solidFill>
                <a:srgbClr val="FF0000"/>
              </a:solidFill>
            </a:endParaRPr>
          </a:p>
        </p:txBody>
      </p:sp>
      <p:sp>
        <p:nvSpPr>
          <p:cNvPr id="3" name="Текстов контейнер 2"/>
          <p:cNvSpPr>
            <a:spLocks noGrp="1"/>
          </p:cNvSpPr>
          <p:nvPr>
            <p:ph type="body" idx="1"/>
          </p:nvPr>
        </p:nvSpPr>
        <p:spPr>
          <a:xfrm>
            <a:off x="381000" y="1844824"/>
            <a:ext cx="8367464" cy="4392488"/>
          </a:xfrm>
        </p:spPr>
        <p:txBody>
          <a:bodyPr>
            <a:normAutofit/>
          </a:bodyPr>
          <a:lstStyle/>
          <a:p>
            <a:pPr algn="just"/>
            <a:r>
              <a:rPr lang="ru-RU" sz="2400" dirty="0" smtClean="0"/>
              <a:t>Всяка от страните може да обжалва решението на съда пред окръжния съд в </a:t>
            </a:r>
            <a:r>
              <a:rPr lang="ru-RU" sz="2400" b="1" dirty="0">
                <a:solidFill>
                  <a:srgbClr val="FF0000"/>
                </a:solidFill>
              </a:rPr>
              <a:t>7-дневен срок </a:t>
            </a:r>
            <a:r>
              <a:rPr lang="ru-RU" sz="2400" dirty="0"/>
              <a:t>от връчването </a:t>
            </a:r>
            <a:r>
              <a:rPr lang="ru-RU" sz="2400" dirty="0" smtClean="0"/>
              <a:t>му (за делата, разгледани от Районен съд – Горна Оряховица – пред Окръжен съд – Велико Търново). </a:t>
            </a:r>
          </a:p>
          <a:p>
            <a:pPr algn="just"/>
            <a:r>
              <a:rPr lang="ru-RU" sz="2400" dirty="0" err="1" smtClean="0"/>
              <a:t>Жалбата</a:t>
            </a:r>
            <a:r>
              <a:rPr lang="ru-RU" sz="2400" dirty="0" smtClean="0"/>
              <a:t> </a:t>
            </a:r>
            <a:r>
              <a:rPr lang="ru-RU" sz="2400" dirty="0"/>
              <a:t>се </a:t>
            </a:r>
            <a:r>
              <a:rPr lang="ru-RU" sz="2400" dirty="0" err="1"/>
              <a:t>подава</a:t>
            </a:r>
            <a:r>
              <a:rPr lang="ru-RU" sz="2400" dirty="0"/>
              <a:t> чрез </a:t>
            </a:r>
            <a:r>
              <a:rPr lang="ru-RU" sz="2400" dirty="0" err="1" smtClean="0"/>
              <a:t>районния</a:t>
            </a:r>
            <a:r>
              <a:rPr lang="ru-RU" sz="2400" dirty="0" smtClean="0"/>
              <a:t> </a:t>
            </a:r>
            <a:r>
              <a:rPr lang="ru-RU" sz="2400" dirty="0" err="1" smtClean="0"/>
              <a:t>съд</a:t>
            </a:r>
            <a:r>
              <a:rPr lang="ru-RU" sz="2400" dirty="0"/>
              <a:t> </a:t>
            </a:r>
            <a:r>
              <a:rPr lang="ru-RU" sz="2400" dirty="0" smtClean="0"/>
              <a:t>и </a:t>
            </a:r>
            <a:r>
              <a:rPr lang="ru-RU" sz="2400" dirty="0" err="1" smtClean="0"/>
              <a:t>трябва</a:t>
            </a:r>
            <a:r>
              <a:rPr lang="ru-RU" sz="2400" dirty="0" smtClean="0"/>
              <a:t> </a:t>
            </a:r>
            <a:r>
              <a:rPr lang="ru-RU" sz="2400" dirty="0"/>
              <a:t>да </a:t>
            </a:r>
            <a:r>
              <a:rPr lang="ru-RU" sz="2400" dirty="0" smtClean="0"/>
              <a:t>съдържа </a:t>
            </a:r>
            <a:r>
              <a:rPr lang="ru-RU" sz="2400" dirty="0" err="1" smtClean="0"/>
              <a:t>името</a:t>
            </a:r>
            <a:r>
              <a:rPr lang="ru-RU" sz="2400" dirty="0" smtClean="0"/>
              <a:t> </a:t>
            </a:r>
            <a:r>
              <a:rPr lang="ru-RU" sz="2400" dirty="0"/>
              <a:t>и адреса на </a:t>
            </a:r>
            <a:r>
              <a:rPr lang="ru-RU" sz="2400" dirty="0" err="1"/>
              <a:t>страната</a:t>
            </a:r>
            <a:r>
              <a:rPr lang="ru-RU" sz="2400" dirty="0"/>
              <a:t>, </a:t>
            </a:r>
            <a:r>
              <a:rPr lang="ru-RU" sz="2400" dirty="0" err="1"/>
              <a:t>която</a:t>
            </a:r>
            <a:r>
              <a:rPr lang="ru-RU" sz="2400" dirty="0"/>
              <a:t> я </a:t>
            </a:r>
            <a:r>
              <a:rPr lang="ru-RU" sz="2400" dirty="0" err="1" smtClean="0"/>
              <a:t>подава</a:t>
            </a:r>
            <a:r>
              <a:rPr lang="ru-RU" sz="2400" dirty="0"/>
              <a:t>;</a:t>
            </a:r>
            <a:r>
              <a:rPr lang="ru-RU" sz="2400" dirty="0" smtClean="0"/>
              <a:t> кое е </a:t>
            </a:r>
            <a:r>
              <a:rPr lang="ru-RU" sz="2400" dirty="0" err="1" smtClean="0"/>
              <a:t>обжалваното</a:t>
            </a:r>
            <a:r>
              <a:rPr lang="ru-RU" sz="2400" dirty="0" smtClean="0"/>
              <a:t> решение; </a:t>
            </a:r>
            <a:r>
              <a:rPr lang="ru-RU" sz="2400" dirty="0" err="1" smtClean="0"/>
              <a:t>защо</a:t>
            </a:r>
            <a:r>
              <a:rPr lang="ru-RU" sz="2400" dirty="0" smtClean="0"/>
              <a:t> </a:t>
            </a:r>
            <a:r>
              <a:rPr lang="ru-RU" sz="2400" dirty="0" err="1" smtClean="0"/>
              <a:t>решението</a:t>
            </a:r>
            <a:r>
              <a:rPr lang="ru-RU" sz="2400" dirty="0" smtClean="0"/>
              <a:t> се </a:t>
            </a:r>
            <a:r>
              <a:rPr lang="ru-RU" sz="2400" dirty="0" err="1" smtClean="0"/>
              <a:t>счита</a:t>
            </a:r>
            <a:r>
              <a:rPr lang="ru-RU" sz="2400" dirty="0" smtClean="0"/>
              <a:t> за </a:t>
            </a:r>
            <a:r>
              <a:rPr lang="ru-RU" sz="2400" dirty="0" err="1" smtClean="0"/>
              <a:t>неправилно</a:t>
            </a:r>
            <a:r>
              <a:rPr lang="ru-RU" sz="2400" dirty="0"/>
              <a:t>;</a:t>
            </a:r>
            <a:r>
              <a:rPr lang="ru-RU" sz="2400" dirty="0" smtClean="0"/>
              <a:t> </a:t>
            </a:r>
            <a:r>
              <a:rPr lang="ru-RU" sz="2400" dirty="0" err="1" smtClean="0"/>
              <a:t>какво</a:t>
            </a:r>
            <a:r>
              <a:rPr lang="ru-RU" sz="2400" dirty="0" smtClean="0"/>
              <a:t> е </a:t>
            </a:r>
            <a:r>
              <a:rPr lang="ru-RU" sz="2400" dirty="0" err="1" smtClean="0"/>
              <a:t>искането</a:t>
            </a:r>
            <a:r>
              <a:rPr lang="ru-RU" sz="2400" dirty="0" smtClean="0"/>
              <a:t> </a:t>
            </a:r>
            <a:r>
              <a:rPr lang="ru-RU" sz="2400" dirty="0" err="1" smtClean="0"/>
              <a:t>към</a:t>
            </a:r>
            <a:r>
              <a:rPr lang="ru-RU" sz="2400" dirty="0" smtClean="0"/>
              <a:t> </a:t>
            </a:r>
            <a:r>
              <a:rPr lang="ru-RU" sz="2400" dirty="0" err="1" smtClean="0"/>
              <a:t>съда</a:t>
            </a:r>
            <a:r>
              <a:rPr lang="ru-RU" sz="2400" dirty="0" smtClean="0"/>
              <a:t> и </a:t>
            </a:r>
            <a:r>
              <a:rPr lang="ru-RU" sz="2400" dirty="0" err="1" smtClean="0"/>
              <a:t>подпис</a:t>
            </a:r>
            <a:r>
              <a:rPr lang="ru-RU" sz="2400" dirty="0" smtClean="0"/>
              <a:t>. С </a:t>
            </a:r>
            <a:r>
              <a:rPr lang="ru-RU" sz="2400" dirty="0" err="1" smtClean="0"/>
              <a:t>жалбата</a:t>
            </a:r>
            <a:r>
              <a:rPr lang="ru-RU" sz="2400" dirty="0" smtClean="0"/>
              <a:t> </a:t>
            </a:r>
            <a:r>
              <a:rPr lang="ru-RU" sz="2400" dirty="0" err="1" smtClean="0"/>
              <a:t>могат</a:t>
            </a:r>
            <a:r>
              <a:rPr lang="ru-RU" sz="2400" dirty="0" smtClean="0"/>
              <a:t> да се представят и нови </a:t>
            </a:r>
            <a:r>
              <a:rPr lang="ru-RU" sz="2400" dirty="0" err="1" smtClean="0"/>
              <a:t>доказателства</a:t>
            </a:r>
            <a:r>
              <a:rPr lang="ru-RU" sz="2400" dirty="0" smtClean="0"/>
              <a:t>. </a:t>
            </a:r>
            <a:r>
              <a:rPr lang="ru-RU" sz="2400" dirty="0" err="1" smtClean="0"/>
              <a:t>Жалбата</a:t>
            </a:r>
            <a:r>
              <a:rPr lang="ru-RU" sz="2400" dirty="0" smtClean="0"/>
              <a:t> се </a:t>
            </a:r>
            <a:r>
              <a:rPr lang="ru-RU" sz="2400" dirty="0" err="1" smtClean="0"/>
              <a:t>подава</a:t>
            </a:r>
            <a:r>
              <a:rPr lang="ru-RU" sz="2400" dirty="0" smtClean="0"/>
              <a:t> с </a:t>
            </a:r>
            <a:r>
              <a:rPr lang="ru-RU" sz="2400" dirty="0" err="1" smtClean="0"/>
              <a:t>препис</a:t>
            </a:r>
            <a:r>
              <a:rPr lang="ru-RU" sz="2400" dirty="0" smtClean="0"/>
              <a:t> за </a:t>
            </a:r>
            <a:r>
              <a:rPr lang="ru-RU" sz="2400" dirty="0" err="1" smtClean="0"/>
              <a:t>насрещната</a:t>
            </a:r>
            <a:r>
              <a:rPr lang="ru-RU" sz="2400" dirty="0" smtClean="0"/>
              <a:t> страна. При </a:t>
            </a:r>
            <a:r>
              <a:rPr lang="ru-RU" sz="2400" dirty="0" err="1" smtClean="0"/>
              <a:t>подаване</a:t>
            </a:r>
            <a:r>
              <a:rPr lang="ru-RU" sz="2400" dirty="0" smtClean="0"/>
              <a:t> на </a:t>
            </a:r>
            <a:r>
              <a:rPr lang="ru-RU" sz="2400" dirty="0" err="1" smtClean="0"/>
              <a:t>жалбата</a:t>
            </a:r>
            <a:r>
              <a:rPr lang="ru-RU" sz="2400" dirty="0" smtClean="0"/>
              <a:t> не </a:t>
            </a:r>
            <a:r>
              <a:rPr lang="ru-RU" sz="2400" dirty="0" err="1" smtClean="0"/>
              <a:t>дължи</a:t>
            </a:r>
            <a:r>
              <a:rPr lang="ru-RU" sz="2400" dirty="0" smtClean="0"/>
              <a:t> </a:t>
            </a:r>
            <a:r>
              <a:rPr lang="ru-RU" sz="2400" dirty="0" err="1" smtClean="0"/>
              <a:t>държавна</a:t>
            </a:r>
            <a:r>
              <a:rPr lang="ru-RU" sz="2400" dirty="0" smtClean="0"/>
              <a:t> такса.</a:t>
            </a:r>
            <a:endParaRPr lang="ru-RU" sz="2400" dirty="0"/>
          </a:p>
        </p:txBody>
      </p:sp>
    </p:spTree>
    <p:extLst>
      <p:ext uri="{BB962C8B-B14F-4D97-AF65-F5344CB8AC3E}">
        <p14:creationId xmlns:p14="http://schemas.microsoft.com/office/powerpoint/2010/main" val="13291819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Какво се случва след подаване на жалбата?</a:t>
            </a:r>
            <a:endParaRPr lang="bg-BG" dirty="0">
              <a:solidFill>
                <a:srgbClr val="FF0000"/>
              </a:solidFill>
            </a:endParaRPr>
          </a:p>
        </p:txBody>
      </p:sp>
      <p:sp>
        <p:nvSpPr>
          <p:cNvPr id="3" name="Текстов контейнер 2"/>
          <p:cNvSpPr>
            <a:spLocks noGrp="1"/>
          </p:cNvSpPr>
          <p:nvPr>
            <p:ph type="body" idx="1"/>
          </p:nvPr>
        </p:nvSpPr>
        <p:spPr>
          <a:xfrm>
            <a:off x="381000" y="1633536"/>
            <a:ext cx="8079432" cy="4819800"/>
          </a:xfrm>
        </p:spPr>
        <p:txBody>
          <a:bodyPr>
            <a:normAutofit/>
          </a:bodyPr>
          <a:lstStyle/>
          <a:p>
            <a:pPr algn="just"/>
            <a:r>
              <a:rPr lang="ru-RU" sz="2400" dirty="0" err="1" smtClean="0"/>
              <a:t>Районният</a:t>
            </a:r>
            <a:r>
              <a:rPr lang="ru-RU" sz="2400" dirty="0" smtClean="0"/>
              <a:t> </a:t>
            </a:r>
            <a:r>
              <a:rPr lang="ru-RU" sz="2400" dirty="0" err="1"/>
              <a:t>съд</a:t>
            </a:r>
            <a:r>
              <a:rPr lang="ru-RU" sz="2400" dirty="0"/>
              <a:t> </a:t>
            </a:r>
            <a:r>
              <a:rPr lang="ru-RU" sz="2400" dirty="0" err="1"/>
              <a:t>изпраща</a:t>
            </a:r>
            <a:r>
              <a:rPr lang="ru-RU" sz="2400" dirty="0"/>
              <a:t> </a:t>
            </a:r>
            <a:r>
              <a:rPr lang="ru-RU" sz="2400" dirty="0" err="1"/>
              <a:t>препис</a:t>
            </a:r>
            <a:r>
              <a:rPr lang="ru-RU" sz="2400" dirty="0"/>
              <a:t> от </a:t>
            </a:r>
            <a:r>
              <a:rPr lang="ru-RU" sz="2400" dirty="0" err="1"/>
              <a:t>жалбата</a:t>
            </a:r>
            <a:r>
              <a:rPr lang="ru-RU" sz="2400" dirty="0"/>
              <a:t> </a:t>
            </a:r>
            <a:r>
              <a:rPr lang="ru-RU" sz="2400" dirty="0" smtClean="0"/>
              <a:t>на </a:t>
            </a:r>
            <a:r>
              <a:rPr lang="ru-RU" sz="2400" dirty="0" err="1" smtClean="0"/>
              <a:t>насрещната</a:t>
            </a:r>
            <a:r>
              <a:rPr lang="ru-RU" sz="2400" dirty="0" smtClean="0"/>
              <a:t> страна. В </a:t>
            </a:r>
            <a:r>
              <a:rPr lang="ru-RU" sz="2400" dirty="0" err="1"/>
              <a:t>тридневен</a:t>
            </a:r>
            <a:r>
              <a:rPr lang="ru-RU" sz="2400" dirty="0"/>
              <a:t> срок </a:t>
            </a:r>
            <a:r>
              <a:rPr lang="ru-RU" sz="2400" dirty="0" err="1" smtClean="0"/>
              <a:t>тя</a:t>
            </a:r>
            <a:r>
              <a:rPr lang="ru-RU" sz="2400" dirty="0" smtClean="0"/>
              <a:t> </a:t>
            </a:r>
            <a:r>
              <a:rPr lang="ru-RU" sz="2400" dirty="0" err="1" smtClean="0"/>
              <a:t>може</a:t>
            </a:r>
            <a:r>
              <a:rPr lang="ru-RU" sz="2400" dirty="0" smtClean="0"/>
              <a:t> </a:t>
            </a:r>
            <a:r>
              <a:rPr lang="ru-RU" sz="2400" dirty="0"/>
              <a:t>да </a:t>
            </a:r>
            <a:r>
              <a:rPr lang="ru-RU" sz="2400" dirty="0" err="1"/>
              <a:t>направи</a:t>
            </a:r>
            <a:r>
              <a:rPr lang="ru-RU" sz="2400" dirty="0"/>
              <a:t> </a:t>
            </a:r>
            <a:r>
              <a:rPr lang="ru-RU" sz="2400" dirty="0" err="1"/>
              <a:t>възражения</a:t>
            </a:r>
            <a:r>
              <a:rPr lang="ru-RU" sz="2400" dirty="0"/>
              <a:t>, </a:t>
            </a:r>
            <a:r>
              <a:rPr lang="ru-RU" sz="2400" dirty="0" err="1"/>
              <a:t>както</a:t>
            </a:r>
            <a:r>
              <a:rPr lang="ru-RU" sz="2400" dirty="0"/>
              <a:t> и да </a:t>
            </a:r>
            <a:r>
              <a:rPr lang="ru-RU" sz="2400" dirty="0" err="1"/>
              <a:t>посочи</a:t>
            </a:r>
            <a:r>
              <a:rPr lang="ru-RU" sz="2400" dirty="0"/>
              <a:t> нови </a:t>
            </a:r>
            <a:r>
              <a:rPr lang="ru-RU" sz="2400" dirty="0" err="1"/>
              <a:t>доказателства</a:t>
            </a:r>
            <a:r>
              <a:rPr lang="ru-RU" sz="2400" dirty="0"/>
              <a:t>. След изтичане на този </a:t>
            </a:r>
            <a:r>
              <a:rPr lang="ru-RU" sz="2400" dirty="0" smtClean="0"/>
              <a:t>срок, </a:t>
            </a:r>
            <a:r>
              <a:rPr lang="ru-RU" sz="2400" dirty="0"/>
              <a:t>жалбата </a:t>
            </a:r>
            <a:r>
              <a:rPr lang="ru-RU" sz="2400" dirty="0" smtClean="0"/>
              <a:t>и </a:t>
            </a:r>
            <a:r>
              <a:rPr lang="ru-RU" sz="2400" dirty="0"/>
              <a:t>възраженията се </a:t>
            </a:r>
            <a:r>
              <a:rPr lang="ru-RU" sz="2400" dirty="0" smtClean="0"/>
              <a:t>изпращат </a:t>
            </a:r>
            <a:r>
              <a:rPr lang="ru-RU" sz="2400" dirty="0"/>
              <a:t>на окръжния съд</a:t>
            </a:r>
            <a:r>
              <a:rPr lang="ru-RU" sz="2400" dirty="0" smtClean="0"/>
              <a:t>. </a:t>
            </a:r>
          </a:p>
          <a:p>
            <a:pPr algn="just"/>
            <a:r>
              <a:rPr lang="ru-RU" sz="2400" dirty="0" smtClean="0"/>
              <a:t>Той </a:t>
            </a:r>
            <a:r>
              <a:rPr lang="ru-RU" sz="2400" dirty="0" err="1" smtClean="0"/>
              <a:t>разглежда</a:t>
            </a:r>
            <a:r>
              <a:rPr lang="ru-RU" sz="2400" dirty="0" smtClean="0"/>
              <a:t> </a:t>
            </a:r>
            <a:r>
              <a:rPr lang="ru-RU" sz="2400" dirty="0" err="1"/>
              <a:t>жалбата</a:t>
            </a:r>
            <a:r>
              <a:rPr lang="ru-RU" sz="2400" dirty="0"/>
              <a:t> в 14-дневен срок в </a:t>
            </a:r>
            <a:r>
              <a:rPr lang="ru-RU" sz="2400" dirty="0" err="1"/>
              <a:t>открито</a:t>
            </a:r>
            <a:r>
              <a:rPr lang="ru-RU" sz="2400" dirty="0"/>
              <a:t> </a:t>
            </a:r>
            <a:r>
              <a:rPr lang="ru-RU" sz="2400" dirty="0" smtClean="0"/>
              <a:t>заседание, за </a:t>
            </a:r>
            <a:r>
              <a:rPr lang="ru-RU" sz="2400" dirty="0" err="1" smtClean="0"/>
              <a:t>което</a:t>
            </a:r>
            <a:r>
              <a:rPr lang="ru-RU" sz="2400" dirty="0" smtClean="0"/>
              <a:t> </a:t>
            </a:r>
            <a:r>
              <a:rPr lang="ru-RU" sz="2400" dirty="0" err="1" smtClean="0"/>
              <a:t>призовава</a:t>
            </a:r>
            <a:r>
              <a:rPr lang="ru-RU" sz="2400" dirty="0" smtClean="0"/>
              <a:t> </a:t>
            </a:r>
            <a:r>
              <a:rPr lang="ru-RU" sz="2400" dirty="0" err="1" smtClean="0"/>
              <a:t>страните</a:t>
            </a:r>
            <a:r>
              <a:rPr lang="ru-RU" sz="2400" dirty="0" smtClean="0"/>
              <a:t>. </a:t>
            </a:r>
            <a:r>
              <a:rPr lang="ru-RU" sz="2400" dirty="0" err="1" smtClean="0"/>
              <a:t>Окръжният</a:t>
            </a:r>
            <a:r>
              <a:rPr lang="ru-RU" sz="2400" dirty="0" smtClean="0"/>
              <a:t> </a:t>
            </a:r>
            <a:r>
              <a:rPr lang="ru-RU" sz="2400" dirty="0" err="1" smtClean="0"/>
              <a:t>съд</a:t>
            </a:r>
            <a:r>
              <a:rPr lang="ru-RU" sz="2400" dirty="0" smtClean="0"/>
              <a:t> се </a:t>
            </a:r>
            <a:r>
              <a:rPr lang="ru-RU" sz="2400" dirty="0" err="1" smtClean="0"/>
              <a:t>произнася</a:t>
            </a:r>
            <a:r>
              <a:rPr lang="ru-RU" sz="2400" dirty="0" smtClean="0"/>
              <a:t> с решение, с </a:t>
            </a:r>
            <a:r>
              <a:rPr lang="ru-RU" sz="2400" dirty="0" err="1" smtClean="0"/>
              <a:t>което</a:t>
            </a:r>
            <a:r>
              <a:rPr lang="ru-RU" sz="2400" dirty="0" smtClean="0"/>
              <a:t> </a:t>
            </a:r>
            <a:r>
              <a:rPr lang="ru-RU" sz="2400" dirty="0" err="1" smtClean="0"/>
              <a:t>може</a:t>
            </a:r>
            <a:r>
              <a:rPr lang="ru-RU" sz="2400" dirty="0" smtClean="0"/>
              <a:t> да </a:t>
            </a:r>
            <a:r>
              <a:rPr lang="ru-RU" sz="2400" dirty="0" err="1" smtClean="0"/>
              <a:t>остави</a:t>
            </a:r>
            <a:r>
              <a:rPr lang="ru-RU" sz="2400" dirty="0" smtClean="0"/>
              <a:t> в сила, да отмени или измени </a:t>
            </a:r>
            <a:r>
              <a:rPr lang="ru-RU" sz="2400" dirty="0" err="1" smtClean="0"/>
              <a:t>решението</a:t>
            </a:r>
            <a:r>
              <a:rPr lang="ru-RU" sz="2400" dirty="0" smtClean="0"/>
              <a:t> на </a:t>
            </a:r>
            <a:r>
              <a:rPr lang="ru-RU" sz="2400" dirty="0" err="1" smtClean="0"/>
              <a:t>районния</a:t>
            </a:r>
            <a:r>
              <a:rPr lang="ru-RU" sz="2400" dirty="0" smtClean="0"/>
              <a:t> </a:t>
            </a:r>
            <a:r>
              <a:rPr lang="ru-RU" sz="2400" dirty="0" err="1" smtClean="0"/>
              <a:t>съд</a:t>
            </a:r>
            <a:r>
              <a:rPr lang="ru-RU" sz="2400" dirty="0" smtClean="0"/>
              <a:t>.</a:t>
            </a:r>
          </a:p>
          <a:p>
            <a:pPr algn="just"/>
            <a:r>
              <a:rPr lang="ru-RU" sz="2400" dirty="0" err="1" smtClean="0"/>
              <a:t>Решението</a:t>
            </a:r>
            <a:r>
              <a:rPr lang="ru-RU" sz="2400" dirty="0" smtClean="0"/>
              <a:t> </a:t>
            </a:r>
            <a:r>
              <a:rPr lang="ru-RU" sz="2400" dirty="0"/>
              <a:t>на </a:t>
            </a:r>
            <a:r>
              <a:rPr lang="ru-RU" sz="2400" dirty="0" err="1"/>
              <a:t>окръжния</a:t>
            </a:r>
            <a:r>
              <a:rPr lang="ru-RU" sz="2400" dirty="0"/>
              <a:t> </a:t>
            </a:r>
            <a:r>
              <a:rPr lang="ru-RU" sz="2400" dirty="0" err="1"/>
              <a:t>съд</a:t>
            </a:r>
            <a:r>
              <a:rPr lang="ru-RU" sz="2400" dirty="0"/>
              <a:t> е </a:t>
            </a:r>
            <a:r>
              <a:rPr lang="ru-RU" sz="2400" dirty="0" err="1"/>
              <a:t>окончателно</a:t>
            </a:r>
            <a:r>
              <a:rPr lang="ru-RU" sz="2400" dirty="0"/>
              <a:t>.</a:t>
            </a:r>
            <a:endParaRPr lang="bg-BG" sz="2400" dirty="0"/>
          </a:p>
          <a:p>
            <a:endParaRPr lang="bg-BG" sz="2400" dirty="0"/>
          </a:p>
        </p:txBody>
      </p:sp>
    </p:spTree>
    <p:extLst>
      <p:ext uri="{BB962C8B-B14F-4D97-AF65-F5344CB8AC3E}">
        <p14:creationId xmlns:p14="http://schemas.microsoft.com/office/powerpoint/2010/main" val="2765960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Какво е НЕЗАБАВНА ЗАЩИТА?</a:t>
            </a:r>
            <a:endParaRPr lang="bg-BG" dirty="0">
              <a:solidFill>
                <a:srgbClr val="FF0000"/>
              </a:solidFill>
            </a:endParaRPr>
          </a:p>
        </p:txBody>
      </p:sp>
      <p:sp>
        <p:nvSpPr>
          <p:cNvPr id="3" name="Текстов контейнер 2"/>
          <p:cNvSpPr>
            <a:spLocks noGrp="1"/>
          </p:cNvSpPr>
          <p:nvPr>
            <p:ph type="body" idx="1"/>
          </p:nvPr>
        </p:nvSpPr>
        <p:spPr>
          <a:xfrm>
            <a:off x="381000" y="1484784"/>
            <a:ext cx="8079432" cy="4968552"/>
          </a:xfrm>
        </p:spPr>
        <p:txBody>
          <a:bodyPr>
            <a:normAutofit/>
          </a:bodyPr>
          <a:lstStyle/>
          <a:p>
            <a:pPr algn="just"/>
            <a:r>
              <a:rPr lang="ru-RU" sz="2400" dirty="0" err="1" smtClean="0"/>
              <a:t>Незабавната</a:t>
            </a:r>
            <a:r>
              <a:rPr lang="ru-RU" sz="2400" dirty="0" smtClean="0"/>
              <a:t> защита се </a:t>
            </a:r>
            <a:r>
              <a:rPr lang="ru-RU" sz="2400" dirty="0" err="1" smtClean="0"/>
              <a:t>състои</a:t>
            </a:r>
            <a:r>
              <a:rPr lang="ru-RU" sz="2400" dirty="0" smtClean="0"/>
              <a:t> в </a:t>
            </a:r>
            <a:r>
              <a:rPr lang="ru-RU" sz="2400" dirty="0" err="1" smtClean="0"/>
              <a:t>налагане</a:t>
            </a:r>
            <a:r>
              <a:rPr lang="ru-RU" sz="2400" dirty="0" smtClean="0"/>
              <a:t> на </a:t>
            </a:r>
            <a:r>
              <a:rPr lang="ru-RU" sz="2400" dirty="0" err="1" smtClean="0"/>
              <a:t>една</a:t>
            </a:r>
            <a:r>
              <a:rPr lang="ru-RU" sz="2400" dirty="0" smtClean="0"/>
              <a:t> или </a:t>
            </a:r>
            <a:r>
              <a:rPr lang="ru-RU" sz="2400" dirty="0" err="1" smtClean="0"/>
              <a:t>повече</a:t>
            </a:r>
            <a:r>
              <a:rPr lang="ru-RU" sz="2400" dirty="0" smtClean="0"/>
              <a:t> от </a:t>
            </a:r>
            <a:r>
              <a:rPr lang="ru-RU" sz="2400" dirty="0" err="1" smtClean="0"/>
              <a:t>мерките</a:t>
            </a:r>
            <a:r>
              <a:rPr lang="ru-RU" sz="2400" dirty="0" smtClean="0"/>
              <a:t> за зашита </a:t>
            </a:r>
            <a:r>
              <a:rPr lang="ru-RU" sz="2400" dirty="0" err="1" smtClean="0"/>
              <a:t>непосредствено</a:t>
            </a:r>
            <a:r>
              <a:rPr lang="ru-RU" sz="2400" dirty="0" smtClean="0"/>
              <a:t> след </a:t>
            </a:r>
            <a:r>
              <a:rPr lang="ru-RU" sz="2400" dirty="0" err="1" smtClean="0"/>
              <a:t>подаване</a:t>
            </a:r>
            <a:r>
              <a:rPr lang="ru-RU" sz="2400" dirty="0" smtClean="0"/>
              <a:t> на </a:t>
            </a:r>
            <a:r>
              <a:rPr lang="ru-RU" sz="2400" dirty="0" err="1" smtClean="0"/>
              <a:t>молбата</a:t>
            </a:r>
            <a:r>
              <a:rPr lang="ru-RU" sz="2400" dirty="0" smtClean="0"/>
              <a:t>. </a:t>
            </a:r>
            <a:r>
              <a:rPr lang="ru-RU" sz="2400" dirty="0" err="1" smtClean="0"/>
              <a:t>Такава</a:t>
            </a:r>
            <a:r>
              <a:rPr lang="ru-RU" sz="2400" dirty="0" smtClean="0"/>
              <a:t> защита се </a:t>
            </a:r>
            <a:r>
              <a:rPr lang="ru-RU" sz="2400" dirty="0" err="1" smtClean="0"/>
              <a:t>дава</a:t>
            </a:r>
            <a:r>
              <a:rPr lang="ru-RU" sz="2400" dirty="0" smtClean="0"/>
              <a:t> </a:t>
            </a:r>
            <a:r>
              <a:rPr lang="ru-RU" sz="2400" dirty="0" err="1" smtClean="0"/>
              <a:t>ако</a:t>
            </a:r>
            <a:r>
              <a:rPr lang="ru-RU" sz="2400" dirty="0" smtClean="0"/>
              <a:t> </a:t>
            </a:r>
            <a:r>
              <a:rPr lang="ru-RU" sz="2400" dirty="0" err="1" smtClean="0"/>
              <a:t>молбата</a:t>
            </a:r>
            <a:r>
              <a:rPr lang="ru-RU" sz="2400" dirty="0" smtClean="0"/>
              <a:t> съдържа </a:t>
            </a:r>
            <a:r>
              <a:rPr lang="ru-RU" sz="2400" dirty="0" err="1"/>
              <a:t>данни</a:t>
            </a:r>
            <a:r>
              <a:rPr lang="ru-RU" sz="2400" dirty="0"/>
              <a:t> за </a:t>
            </a:r>
            <a:r>
              <a:rPr lang="ru-RU" sz="2400" dirty="0" err="1"/>
              <a:t>пряка</a:t>
            </a:r>
            <a:r>
              <a:rPr lang="ru-RU" sz="2400" dirty="0"/>
              <a:t>, </a:t>
            </a:r>
            <a:r>
              <a:rPr lang="ru-RU" sz="2400" dirty="0" err="1"/>
              <a:t>непосредствена</a:t>
            </a:r>
            <a:r>
              <a:rPr lang="ru-RU" sz="2400" dirty="0"/>
              <a:t> или последваща </a:t>
            </a:r>
            <a:r>
              <a:rPr lang="ru-RU" sz="2400" dirty="0" err="1"/>
              <a:t>опасност</a:t>
            </a:r>
            <a:r>
              <a:rPr lang="ru-RU" sz="2400" dirty="0"/>
              <a:t> за живота или </a:t>
            </a:r>
            <a:r>
              <a:rPr lang="ru-RU" sz="2400" dirty="0" err="1"/>
              <a:t>здравето</a:t>
            </a:r>
            <a:r>
              <a:rPr lang="ru-RU" sz="2400" dirty="0"/>
              <a:t> на </a:t>
            </a:r>
            <a:r>
              <a:rPr lang="ru-RU" sz="2400" dirty="0" err="1"/>
              <a:t>пострадалото</a:t>
            </a:r>
            <a:r>
              <a:rPr lang="ru-RU" sz="2400" dirty="0"/>
              <a:t> </a:t>
            </a:r>
            <a:r>
              <a:rPr lang="ru-RU" sz="2400" dirty="0" smtClean="0"/>
              <a:t>лице. В </a:t>
            </a:r>
            <a:r>
              <a:rPr lang="ru-RU" sz="2400" dirty="0" err="1" smtClean="0"/>
              <a:t>тези</a:t>
            </a:r>
            <a:r>
              <a:rPr lang="ru-RU" sz="2400" dirty="0" smtClean="0"/>
              <a:t> случаи до </a:t>
            </a:r>
            <a:r>
              <a:rPr lang="ru-RU" sz="2400" dirty="0"/>
              <a:t>24 часа от </a:t>
            </a:r>
            <a:r>
              <a:rPr lang="ru-RU" sz="2400" dirty="0" err="1" smtClean="0"/>
              <a:t>подаване</a:t>
            </a:r>
            <a:r>
              <a:rPr lang="ru-RU" sz="2400" dirty="0" smtClean="0"/>
              <a:t> на </a:t>
            </a:r>
            <a:r>
              <a:rPr lang="ru-RU" sz="2400" dirty="0" err="1" smtClean="0"/>
              <a:t>молбата</a:t>
            </a:r>
            <a:r>
              <a:rPr lang="ru-RU" sz="2400" dirty="0" smtClean="0"/>
              <a:t>, </a:t>
            </a:r>
            <a:r>
              <a:rPr lang="ru-RU" sz="2400" dirty="0" err="1" smtClean="0"/>
              <a:t>съдът</a:t>
            </a:r>
            <a:r>
              <a:rPr lang="ru-RU" sz="2400" dirty="0" smtClean="0"/>
              <a:t> </a:t>
            </a:r>
            <a:r>
              <a:rPr lang="ru-RU" sz="2400" dirty="0" err="1" smtClean="0"/>
              <a:t>издава</a:t>
            </a:r>
            <a:r>
              <a:rPr lang="ru-RU" sz="2400" dirty="0" smtClean="0"/>
              <a:t> </a:t>
            </a:r>
            <a:r>
              <a:rPr lang="ru-RU" sz="2400" b="1" dirty="0" err="1">
                <a:solidFill>
                  <a:srgbClr val="FF0000"/>
                </a:solidFill>
              </a:rPr>
              <a:t>заповед</a:t>
            </a:r>
            <a:r>
              <a:rPr lang="ru-RU" sz="2400" b="1" dirty="0">
                <a:solidFill>
                  <a:srgbClr val="FF0000"/>
                </a:solidFill>
              </a:rPr>
              <a:t> за </a:t>
            </a:r>
            <a:r>
              <a:rPr lang="ru-RU" sz="2400" b="1" dirty="0" err="1">
                <a:solidFill>
                  <a:srgbClr val="FF0000"/>
                </a:solidFill>
              </a:rPr>
              <a:t>незабавна</a:t>
            </a:r>
            <a:r>
              <a:rPr lang="ru-RU" sz="2400" b="1" dirty="0">
                <a:solidFill>
                  <a:srgbClr val="FF0000"/>
                </a:solidFill>
              </a:rPr>
              <a:t> </a:t>
            </a:r>
            <a:r>
              <a:rPr lang="ru-RU" sz="2400" b="1" dirty="0" smtClean="0">
                <a:solidFill>
                  <a:srgbClr val="FF0000"/>
                </a:solidFill>
              </a:rPr>
              <a:t>защита</a:t>
            </a:r>
            <a:r>
              <a:rPr lang="ru-RU" sz="2400" dirty="0" smtClean="0"/>
              <a:t>. </a:t>
            </a:r>
            <a:r>
              <a:rPr lang="ru-RU" sz="2400" dirty="0" err="1" smtClean="0"/>
              <a:t>Съдът</a:t>
            </a:r>
            <a:r>
              <a:rPr lang="ru-RU" sz="2400" dirty="0" smtClean="0"/>
              <a:t> </a:t>
            </a:r>
            <a:r>
              <a:rPr lang="ru-RU" sz="2400" dirty="0" err="1" smtClean="0"/>
              <a:t>връчва</a:t>
            </a:r>
            <a:r>
              <a:rPr lang="ru-RU" sz="2400" dirty="0" smtClean="0"/>
              <a:t> </a:t>
            </a:r>
            <a:r>
              <a:rPr lang="ru-RU" sz="2400" dirty="0" err="1" smtClean="0"/>
              <a:t>заповедта</a:t>
            </a:r>
            <a:r>
              <a:rPr lang="ru-RU" sz="2400" dirty="0" smtClean="0"/>
              <a:t> на </a:t>
            </a:r>
            <a:r>
              <a:rPr lang="ru-RU" sz="2400" dirty="0" err="1" smtClean="0"/>
              <a:t>страните</a:t>
            </a:r>
            <a:r>
              <a:rPr lang="ru-RU" sz="2400" dirty="0" smtClean="0"/>
              <a:t> и я </a:t>
            </a:r>
            <a:r>
              <a:rPr lang="ru-RU" sz="2400" dirty="0" err="1" smtClean="0"/>
              <a:t>изпраща</a:t>
            </a:r>
            <a:r>
              <a:rPr lang="ru-RU" sz="2400" dirty="0" smtClean="0"/>
              <a:t> на </a:t>
            </a:r>
            <a:r>
              <a:rPr lang="ru-RU" sz="2400" dirty="0" err="1" smtClean="0"/>
              <a:t>органите</a:t>
            </a:r>
            <a:r>
              <a:rPr lang="ru-RU" sz="2400" dirty="0" smtClean="0"/>
              <a:t> на </a:t>
            </a:r>
            <a:r>
              <a:rPr lang="ru-RU" sz="2400" dirty="0" err="1" smtClean="0"/>
              <a:t>полицията</a:t>
            </a:r>
            <a:r>
              <a:rPr lang="ru-RU" sz="2400" dirty="0" smtClean="0"/>
              <a:t>.</a:t>
            </a:r>
          </a:p>
          <a:p>
            <a:pPr algn="just"/>
            <a:r>
              <a:rPr lang="ru-RU" sz="2400" dirty="0" err="1" smtClean="0"/>
              <a:t>Заповедта</a:t>
            </a:r>
            <a:r>
              <a:rPr lang="ru-RU" sz="2400" dirty="0" smtClean="0"/>
              <a:t> за </a:t>
            </a:r>
            <a:r>
              <a:rPr lang="ru-RU" sz="2400" dirty="0" err="1" smtClean="0"/>
              <a:t>незабавна</a:t>
            </a:r>
            <a:r>
              <a:rPr lang="ru-RU" sz="2400" dirty="0" smtClean="0"/>
              <a:t> защита </a:t>
            </a:r>
            <a:r>
              <a:rPr lang="ru-RU" sz="2400" dirty="0" err="1" smtClean="0"/>
              <a:t>има</a:t>
            </a:r>
            <a:r>
              <a:rPr lang="ru-RU" sz="2400" dirty="0" smtClean="0"/>
              <a:t> действие до </a:t>
            </a:r>
            <a:r>
              <a:rPr lang="ru-RU" sz="2400" dirty="0" err="1" smtClean="0"/>
              <a:t>приключване</a:t>
            </a:r>
            <a:r>
              <a:rPr lang="ru-RU" sz="2400" dirty="0" smtClean="0"/>
              <a:t> на </a:t>
            </a:r>
            <a:r>
              <a:rPr lang="ru-RU" sz="2400" dirty="0" err="1" smtClean="0"/>
              <a:t>производството</a:t>
            </a:r>
            <a:r>
              <a:rPr lang="ru-RU" sz="2400" dirty="0" smtClean="0"/>
              <a:t> по </a:t>
            </a:r>
            <a:r>
              <a:rPr lang="ru-RU" sz="2400" dirty="0" err="1" smtClean="0"/>
              <a:t>делото</a:t>
            </a:r>
            <a:r>
              <a:rPr lang="ru-RU" sz="2400" dirty="0" smtClean="0"/>
              <a:t> – до </a:t>
            </a:r>
            <a:r>
              <a:rPr lang="ru-RU" sz="2400" dirty="0" err="1"/>
              <a:t>издаването</a:t>
            </a:r>
            <a:r>
              <a:rPr lang="ru-RU" sz="2400" dirty="0"/>
              <a:t> на </a:t>
            </a:r>
            <a:r>
              <a:rPr lang="ru-RU" sz="2400" dirty="0" err="1" smtClean="0"/>
              <a:t>заповед</a:t>
            </a:r>
            <a:r>
              <a:rPr lang="ru-RU" sz="2400" dirty="0" smtClean="0"/>
              <a:t> </a:t>
            </a:r>
            <a:r>
              <a:rPr lang="ru-RU" sz="2400" dirty="0"/>
              <a:t>за защита или на отказа на </a:t>
            </a:r>
            <a:r>
              <a:rPr lang="ru-RU" sz="2400" dirty="0" err="1" smtClean="0"/>
              <a:t>съда</a:t>
            </a:r>
            <a:r>
              <a:rPr lang="ru-RU" sz="2400" dirty="0" smtClean="0"/>
              <a:t> да </a:t>
            </a:r>
            <a:r>
              <a:rPr lang="ru-RU" sz="2400" dirty="0" err="1" smtClean="0"/>
              <a:t>издаде</a:t>
            </a:r>
            <a:r>
              <a:rPr lang="ru-RU" sz="2400" dirty="0" smtClean="0"/>
              <a:t> </a:t>
            </a:r>
            <a:r>
              <a:rPr lang="ru-RU" sz="2400" dirty="0" err="1" smtClean="0"/>
              <a:t>такава</a:t>
            </a:r>
            <a:r>
              <a:rPr lang="ru-RU" sz="2400" dirty="0" smtClean="0"/>
              <a:t>. </a:t>
            </a:r>
            <a:r>
              <a:rPr lang="ru-RU" sz="2400" dirty="0" err="1" smtClean="0"/>
              <a:t>Заповедта</a:t>
            </a:r>
            <a:r>
              <a:rPr lang="ru-RU" sz="2400" dirty="0" smtClean="0"/>
              <a:t> за </a:t>
            </a:r>
            <a:r>
              <a:rPr lang="ru-RU" sz="2400" dirty="0" err="1" smtClean="0"/>
              <a:t>незабавна</a:t>
            </a:r>
            <a:r>
              <a:rPr lang="ru-RU" sz="2400" dirty="0" smtClean="0"/>
              <a:t> защита не подлежи на </a:t>
            </a:r>
            <a:r>
              <a:rPr lang="ru-RU" sz="2400" dirty="0" err="1" smtClean="0"/>
              <a:t>обжалване</a:t>
            </a:r>
            <a:r>
              <a:rPr lang="ru-RU" sz="2400" dirty="0" smtClean="0"/>
              <a:t>.</a:t>
            </a:r>
            <a:endParaRPr lang="bg-BG" sz="2400" dirty="0"/>
          </a:p>
        </p:txBody>
      </p:sp>
    </p:spTree>
    <p:extLst>
      <p:ext uri="{BB962C8B-B14F-4D97-AF65-F5344CB8AC3E}">
        <p14:creationId xmlns:p14="http://schemas.microsoft.com/office/powerpoint/2010/main" val="815406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ВАЖНО !</a:t>
            </a:r>
            <a:endParaRPr lang="bg-BG" dirty="0">
              <a:solidFill>
                <a:srgbClr val="FF0000"/>
              </a:solidFill>
            </a:endParaRPr>
          </a:p>
        </p:txBody>
      </p:sp>
      <p:sp>
        <p:nvSpPr>
          <p:cNvPr id="3" name="Текстов контейнер 2"/>
          <p:cNvSpPr>
            <a:spLocks noGrp="1"/>
          </p:cNvSpPr>
          <p:nvPr>
            <p:ph type="body" idx="1"/>
          </p:nvPr>
        </p:nvSpPr>
        <p:spPr>
          <a:xfrm>
            <a:off x="381000" y="1633536"/>
            <a:ext cx="8295456" cy="4891808"/>
          </a:xfrm>
        </p:spPr>
        <p:txBody>
          <a:bodyPr>
            <a:normAutofit/>
          </a:bodyPr>
          <a:lstStyle/>
          <a:p>
            <a:pPr algn="just"/>
            <a:r>
              <a:rPr lang="bg-BG" sz="2400" dirty="0" smtClean="0"/>
              <a:t>Съдът не може да даде защита от домашно насилие, ако такава не се потърси по реда на ЗЗДН или молителят </a:t>
            </a:r>
            <a:r>
              <a:rPr lang="bg-BG" sz="2400" b="1" dirty="0" smtClean="0">
                <a:solidFill>
                  <a:srgbClr val="FF0000"/>
                </a:solidFill>
              </a:rPr>
              <a:t>оттегли</a:t>
            </a:r>
            <a:r>
              <a:rPr lang="bg-BG" sz="2400" dirty="0" smtClean="0">
                <a:solidFill>
                  <a:srgbClr val="FF0000"/>
                </a:solidFill>
              </a:rPr>
              <a:t> </a:t>
            </a:r>
            <a:r>
              <a:rPr lang="bg-BG" sz="2400" dirty="0" smtClean="0">
                <a:solidFill>
                  <a:schemeClr val="tx1"/>
                </a:solidFill>
              </a:rPr>
              <a:t>подадената</a:t>
            </a:r>
            <a:r>
              <a:rPr lang="bg-BG" sz="2400" dirty="0" smtClean="0">
                <a:solidFill>
                  <a:schemeClr val="accent1">
                    <a:lumMod val="60000"/>
                    <a:lumOff val="40000"/>
                  </a:schemeClr>
                </a:solidFill>
              </a:rPr>
              <a:t> </a:t>
            </a:r>
            <a:r>
              <a:rPr lang="bg-BG" sz="2400" dirty="0" smtClean="0"/>
              <a:t>молба.</a:t>
            </a:r>
          </a:p>
          <a:p>
            <a:pPr algn="just"/>
            <a:r>
              <a:rPr lang="bg-BG" sz="2400" dirty="0" smtClean="0"/>
              <a:t>През 2019 г. в Районен съд – Горна Оряховица са подадени общо 49 молби за защита от домашно насилие, 13 от които след това са оттеглени. Причините за оттегляне на молбата могат да бъдат различни (например чувство на страх или срам, действия на извършителя – заплашване, принуждаване, сдобряване, извинение и пр.). Пострадалият от домашно насилие може да се обърне за подкрепа към свои роднини и близки, както и към специалист – психолог.</a:t>
            </a:r>
            <a:endParaRPr lang="bg-BG" sz="2400" dirty="0"/>
          </a:p>
        </p:txBody>
      </p:sp>
    </p:spTree>
    <p:extLst>
      <p:ext uri="{BB962C8B-B14F-4D97-AF65-F5344CB8AC3E}">
        <p14:creationId xmlns:p14="http://schemas.microsoft.com/office/powerpoint/2010/main" val="2449850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39552" y="404664"/>
            <a:ext cx="7239000" cy="864097"/>
          </a:xfrm>
        </p:spPr>
        <p:txBody>
          <a:bodyPr/>
          <a:lstStyle/>
          <a:p>
            <a:r>
              <a:rPr lang="bg-BG" dirty="0" smtClean="0">
                <a:solidFill>
                  <a:srgbClr val="FF0000"/>
                </a:solidFill>
              </a:rPr>
              <a:t>Трябва да знаете, че:</a:t>
            </a:r>
            <a:endParaRPr lang="bg-BG" dirty="0">
              <a:solidFill>
                <a:srgbClr val="FF0000"/>
              </a:solidFill>
            </a:endParaRPr>
          </a:p>
        </p:txBody>
      </p:sp>
      <p:sp>
        <p:nvSpPr>
          <p:cNvPr id="3" name="Текстов контейнер 2"/>
          <p:cNvSpPr>
            <a:spLocks noGrp="1"/>
          </p:cNvSpPr>
          <p:nvPr>
            <p:ph type="body" idx="1"/>
          </p:nvPr>
        </p:nvSpPr>
        <p:spPr>
          <a:xfrm>
            <a:off x="395536" y="1412776"/>
            <a:ext cx="7791400" cy="4891808"/>
          </a:xfrm>
        </p:spPr>
        <p:txBody>
          <a:bodyPr>
            <a:normAutofit/>
          </a:bodyPr>
          <a:lstStyle/>
          <a:p>
            <a:pPr marL="397764" indent="-342900" algn="just">
              <a:buClr>
                <a:schemeClr val="accent1">
                  <a:lumMod val="60000"/>
                  <a:lumOff val="40000"/>
                </a:schemeClr>
              </a:buClr>
              <a:buFont typeface="Wingdings" panose="05000000000000000000" pitchFamily="2" charset="2"/>
              <a:buChar char="Ø"/>
            </a:pPr>
            <a:r>
              <a:rPr lang="ru-RU" sz="2400" dirty="0" smtClean="0"/>
              <a:t>Когато </a:t>
            </a:r>
            <a:r>
              <a:rPr lang="ru-RU" sz="2400" dirty="0"/>
              <a:t>има </a:t>
            </a:r>
            <a:r>
              <a:rPr lang="ru-RU" sz="2400" dirty="0" smtClean="0"/>
              <a:t>опасност </a:t>
            </a:r>
            <a:r>
              <a:rPr lang="ru-RU" sz="2400" dirty="0"/>
              <a:t>за живота или здравето на </a:t>
            </a:r>
            <a:r>
              <a:rPr lang="ru-RU" sz="2400" dirty="0" smtClean="0"/>
              <a:t>пострадалия, той </a:t>
            </a:r>
            <a:r>
              <a:rPr lang="ru-RU" sz="2400" dirty="0"/>
              <a:t>може да подаде и молба до органите на </a:t>
            </a:r>
            <a:r>
              <a:rPr lang="ru-RU" sz="2400" dirty="0" smtClean="0"/>
              <a:t>МВР за </a:t>
            </a:r>
            <a:r>
              <a:rPr lang="ru-RU" sz="2400" dirty="0"/>
              <a:t>предприемане на </a:t>
            </a:r>
            <a:r>
              <a:rPr lang="ru-RU" sz="2400" dirty="0" smtClean="0"/>
              <a:t>мерки съгласно Закона за Министерството на вътрешните работи, както и сигнал до Прокуратурата за извършено престъпление. </a:t>
            </a:r>
            <a:endParaRPr lang="ru-RU" sz="2400" dirty="0"/>
          </a:p>
          <a:p>
            <a:pPr marL="397764" indent="-342900" algn="just">
              <a:buClr>
                <a:schemeClr val="accent1">
                  <a:lumMod val="60000"/>
                  <a:lumOff val="40000"/>
                </a:schemeClr>
              </a:buClr>
              <a:buFont typeface="Wingdings" panose="05000000000000000000" pitchFamily="2" charset="2"/>
              <a:buChar char="Ø"/>
            </a:pPr>
            <a:r>
              <a:rPr lang="ru-RU" sz="2400" dirty="0" smtClean="0"/>
              <a:t>По </a:t>
            </a:r>
            <a:r>
              <a:rPr lang="ru-RU" sz="2400" dirty="0" err="1"/>
              <a:t>искане</a:t>
            </a:r>
            <a:r>
              <a:rPr lang="ru-RU" sz="2400" dirty="0"/>
              <a:t> на </a:t>
            </a:r>
            <a:r>
              <a:rPr lang="ru-RU" sz="2400" dirty="0" err="1"/>
              <a:t>пострадалия</a:t>
            </a:r>
            <a:r>
              <a:rPr lang="ru-RU" sz="2400" dirty="0"/>
              <a:t> </a:t>
            </a:r>
            <a:r>
              <a:rPr lang="ru-RU" sz="2400" dirty="0" err="1" smtClean="0"/>
              <a:t>всеки</a:t>
            </a:r>
            <a:r>
              <a:rPr lang="ru-RU" sz="2400" dirty="0" smtClean="0"/>
              <a:t> </a:t>
            </a:r>
            <a:r>
              <a:rPr lang="ru-RU" sz="2400" dirty="0" err="1"/>
              <a:t>лекар</a:t>
            </a:r>
            <a:r>
              <a:rPr lang="ru-RU" sz="2400" dirty="0"/>
              <a:t> е </a:t>
            </a:r>
            <a:r>
              <a:rPr lang="ru-RU" sz="2400" dirty="0" err="1"/>
              <a:t>длъжен</a:t>
            </a:r>
            <a:r>
              <a:rPr lang="ru-RU" sz="2400" dirty="0"/>
              <a:t> да </a:t>
            </a:r>
            <a:r>
              <a:rPr lang="ru-RU" sz="2400" dirty="0" err="1"/>
              <a:t>издаде</a:t>
            </a:r>
            <a:r>
              <a:rPr lang="ru-RU" sz="2400" dirty="0"/>
              <a:t> документ, в </a:t>
            </a:r>
            <a:r>
              <a:rPr lang="ru-RU" sz="2400" dirty="0" err="1"/>
              <a:t>който</a:t>
            </a:r>
            <a:r>
              <a:rPr lang="ru-RU" sz="2400" dirty="0"/>
              <a:t> </a:t>
            </a:r>
            <a:r>
              <a:rPr lang="ru-RU" sz="2400" dirty="0" err="1"/>
              <a:t>писмено</a:t>
            </a:r>
            <a:r>
              <a:rPr lang="ru-RU" sz="2400" dirty="0"/>
              <a:t> да </a:t>
            </a:r>
            <a:r>
              <a:rPr lang="ru-RU" sz="2400" dirty="0" err="1"/>
              <a:t>удостовери</a:t>
            </a:r>
            <a:r>
              <a:rPr lang="ru-RU" sz="2400" dirty="0"/>
              <a:t> </a:t>
            </a:r>
            <a:r>
              <a:rPr lang="ru-RU" sz="2400" dirty="0" err="1"/>
              <a:t>констатираните</a:t>
            </a:r>
            <a:r>
              <a:rPr lang="ru-RU" sz="2400" dirty="0"/>
              <a:t> от него </a:t>
            </a:r>
            <a:r>
              <a:rPr lang="ru-RU" sz="2400" dirty="0" err="1"/>
              <a:t>увреждания</a:t>
            </a:r>
            <a:r>
              <a:rPr lang="ru-RU" sz="2400" dirty="0"/>
              <a:t> или следи от насилие</a:t>
            </a:r>
            <a:r>
              <a:rPr lang="ru-RU" sz="2400" dirty="0" smtClean="0"/>
              <a:t>. </a:t>
            </a:r>
            <a:r>
              <a:rPr lang="ru-RU" sz="2400" dirty="0" err="1" smtClean="0"/>
              <a:t>Този</a:t>
            </a:r>
            <a:r>
              <a:rPr lang="ru-RU" sz="2400" dirty="0" smtClean="0"/>
              <a:t> документ </a:t>
            </a:r>
            <a:r>
              <a:rPr lang="ru-RU" sz="2400" dirty="0" err="1" smtClean="0"/>
              <a:t>може</a:t>
            </a:r>
            <a:r>
              <a:rPr lang="ru-RU" sz="2400" dirty="0" smtClean="0"/>
              <a:t> да послужи </a:t>
            </a:r>
            <a:r>
              <a:rPr lang="ru-RU" sz="2400" dirty="0" err="1" smtClean="0"/>
              <a:t>като</a:t>
            </a:r>
            <a:r>
              <a:rPr lang="ru-RU" sz="2400" dirty="0" smtClean="0"/>
              <a:t> </a:t>
            </a:r>
            <a:r>
              <a:rPr lang="ru-RU" sz="2400" dirty="0" err="1" smtClean="0"/>
              <a:t>доказателство</a:t>
            </a:r>
            <a:r>
              <a:rPr lang="ru-RU" sz="2400" dirty="0" smtClean="0"/>
              <a:t> пред </a:t>
            </a:r>
            <a:r>
              <a:rPr lang="ru-RU" sz="2400" dirty="0" err="1" smtClean="0"/>
              <a:t>съда</a:t>
            </a:r>
            <a:r>
              <a:rPr lang="ru-RU" sz="2400" dirty="0" smtClean="0"/>
              <a:t>.</a:t>
            </a:r>
            <a:endParaRPr lang="ru-RU" sz="2400" dirty="0"/>
          </a:p>
          <a:p>
            <a:endParaRPr lang="ru-RU" sz="2400" dirty="0"/>
          </a:p>
          <a:p>
            <a:endParaRPr lang="ru-RU" sz="2400" dirty="0" smtClean="0"/>
          </a:p>
          <a:p>
            <a:endParaRPr lang="ru-RU" sz="2400" dirty="0"/>
          </a:p>
          <a:p>
            <a:endParaRPr lang="bg-BG" sz="2400" dirty="0"/>
          </a:p>
        </p:txBody>
      </p:sp>
    </p:spTree>
    <p:extLst>
      <p:ext uri="{BB962C8B-B14F-4D97-AF65-F5344CB8AC3E}">
        <p14:creationId xmlns:p14="http://schemas.microsoft.com/office/powerpoint/2010/main" val="2426033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76671"/>
            <a:ext cx="7239000" cy="864097"/>
          </a:xfrm>
        </p:spPr>
        <p:txBody>
          <a:bodyPr/>
          <a:lstStyle/>
          <a:p>
            <a:r>
              <a:rPr lang="bg-BG" dirty="0" smtClean="0">
                <a:solidFill>
                  <a:srgbClr val="FF0000"/>
                </a:solidFill>
              </a:rPr>
              <a:t>Какво е домашно насилие?</a:t>
            </a:r>
            <a:endParaRPr lang="bg-BG" dirty="0">
              <a:solidFill>
                <a:srgbClr val="FF0000"/>
              </a:solidFill>
            </a:endParaRPr>
          </a:p>
        </p:txBody>
      </p:sp>
      <p:sp>
        <p:nvSpPr>
          <p:cNvPr id="3" name="Текстов контейнер 2"/>
          <p:cNvSpPr>
            <a:spLocks noGrp="1"/>
          </p:cNvSpPr>
          <p:nvPr>
            <p:ph type="body" idx="1"/>
          </p:nvPr>
        </p:nvSpPr>
        <p:spPr>
          <a:xfrm>
            <a:off x="381000" y="1633536"/>
            <a:ext cx="7935416" cy="4891808"/>
          </a:xfrm>
        </p:spPr>
        <p:txBody>
          <a:bodyPr>
            <a:normAutofit/>
          </a:bodyPr>
          <a:lstStyle/>
          <a:p>
            <a:pPr algn="just"/>
            <a:r>
              <a:rPr lang="ru-RU" sz="2400" b="1" dirty="0" err="1" smtClean="0">
                <a:solidFill>
                  <a:srgbClr val="FF0000"/>
                </a:solidFill>
              </a:rPr>
              <a:t>Домашно</a:t>
            </a:r>
            <a:r>
              <a:rPr lang="ru-RU" sz="2400" b="1" dirty="0" smtClean="0">
                <a:solidFill>
                  <a:srgbClr val="FF0000"/>
                </a:solidFill>
              </a:rPr>
              <a:t> </a:t>
            </a:r>
            <a:r>
              <a:rPr lang="ru-RU" sz="2400" b="1" dirty="0">
                <a:solidFill>
                  <a:srgbClr val="FF0000"/>
                </a:solidFill>
              </a:rPr>
              <a:t>насилие </a:t>
            </a:r>
            <a:r>
              <a:rPr lang="ru-RU" sz="2400" dirty="0"/>
              <a:t>е </a:t>
            </a:r>
            <a:r>
              <a:rPr lang="ru-RU" sz="2400" dirty="0" err="1"/>
              <a:t>всеки</a:t>
            </a:r>
            <a:r>
              <a:rPr lang="ru-RU" sz="2400" dirty="0"/>
              <a:t> акт на </a:t>
            </a:r>
            <a:r>
              <a:rPr lang="ru-RU" sz="2400" dirty="0" err="1"/>
              <a:t>физическо</a:t>
            </a:r>
            <a:r>
              <a:rPr lang="ru-RU" sz="2400" dirty="0"/>
              <a:t>, </a:t>
            </a:r>
            <a:r>
              <a:rPr lang="ru-RU" sz="2400" dirty="0" err="1"/>
              <a:t>сексуално</a:t>
            </a:r>
            <a:r>
              <a:rPr lang="ru-RU" sz="2400" dirty="0"/>
              <a:t>, </a:t>
            </a:r>
            <a:r>
              <a:rPr lang="ru-RU" sz="2400" dirty="0" err="1"/>
              <a:t>психическо</a:t>
            </a:r>
            <a:r>
              <a:rPr lang="ru-RU" sz="2400" dirty="0"/>
              <a:t>, </a:t>
            </a:r>
            <a:r>
              <a:rPr lang="ru-RU" sz="2400" dirty="0" err="1"/>
              <a:t>емоционално</a:t>
            </a:r>
            <a:r>
              <a:rPr lang="ru-RU" sz="2400" dirty="0"/>
              <a:t> или </a:t>
            </a:r>
            <a:r>
              <a:rPr lang="ru-RU" sz="2400" dirty="0" err="1"/>
              <a:t>икономическо</a:t>
            </a:r>
            <a:r>
              <a:rPr lang="ru-RU" sz="2400" dirty="0"/>
              <a:t> насилие, </a:t>
            </a:r>
            <a:r>
              <a:rPr lang="ru-RU" sz="2400" dirty="0" err="1"/>
              <a:t>както</a:t>
            </a:r>
            <a:r>
              <a:rPr lang="ru-RU" sz="2400" dirty="0"/>
              <a:t> и </a:t>
            </a:r>
            <a:r>
              <a:rPr lang="ru-RU" sz="2400" dirty="0" err="1"/>
              <a:t>опитът</a:t>
            </a:r>
            <a:r>
              <a:rPr lang="ru-RU" sz="2400" dirty="0"/>
              <a:t> за такова насилие, </a:t>
            </a:r>
            <a:r>
              <a:rPr lang="ru-RU" sz="2400" dirty="0" err="1"/>
              <a:t>принудителното</a:t>
            </a:r>
            <a:r>
              <a:rPr lang="ru-RU" sz="2400" dirty="0"/>
              <a:t> </a:t>
            </a:r>
            <a:r>
              <a:rPr lang="ru-RU" sz="2400" dirty="0" err="1"/>
              <a:t>ограничаване</a:t>
            </a:r>
            <a:r>
              <a:rPr lang="ru-RU" sz="2400" dirty="0"/>
              <a:t> на </a:t>
            </a:r>
            <a:r>
              <a:rPr lang="ru-RU" sz="2400" dirty="0" err="1"/>
              <a:t>личния</a:t>
            </a:r>
            <a:r>
              <a:rPr lang="ru-RU" sz="2400" dirty="0"/>
              <a:t> живот, </a:t>
            </a:r>
            <a:r>
              <a:rPr lang="ru-RU" sz="2400" dirty="0" err="1"/>
              <a:t>личната</a:t>
            </a:r>
            <a:r>
              <a:rPr lang="ru-RU" sz="2400" dirty="0"/>
              <a:t> свобода и </a:t>
            </a:r>
            <a:r>
              <a:rPr lang="ru-RU" sz="2400" dirty="0" err="1"/>
              <a:t>личните</a:t>
            </a:r>
            <a:r>
              <a:rPr lang="ru-RU" sz="2400" dirty="0"/>
              <a:t> права, </a:t>
            </a:r>
            <a:r>
              <a:rPr lang="ru-RU" sz="2400" dirty="0" err="1"/>
              <a:t>извършени</a:t>
            </a:r>
            <a:r>
              <a:rPr lang="ru-RU" sz="2400" dirty="0"/>
              <a:t> </a:t>
            </a:r>
            <a:r>
              <a:rPr lang="ru-RU" sz="2400" dirty="0" err="1"/>
              <a:t>спрямо</a:t>
            </a:r>
            <a:r>
              <a:rPr lang="ru-RU" sz="2400" dirty="0"/>
              <a:t> лица, </a:t>
            </a:r>
            <a:r>
              <a:rPr lang="ru-RU" sz="2400" dirty="0" err="1"/>
              <a:t>които</a:t>
            </a:r>
            <a:r>
              <a:rPr lang="ru-RU" sz="2400" dirty="0"/>
              <a:t> се </a:t>
            </a:r>
            <a:r>
              <a:rPr lang="ru-RU" sz="2400" dirty="0" err="1"/>
              <a:t>намират</a:t>
            </a:r>
            <a:r>
              <a:rPr lang="ru-RU" sz="2400" dirty="0"/>
              <a:t> в </a:t>
            </a:r>
            <a:r>
              <a:rPr lang="ru-RU" sz="2400" dirty="0" err="1"/>
              <a:t>родствена</a:t>
            </a:r>
            <a:r>
              <a:rPr lang="ru-RU" sz="2400" dirty="0"/>
              <a:t> </a:t>
            </a:r>
            <a:r>
              <a:rPr lang="ru-RU" sz="2400" dirty="0" err="1"/>
              <a:t>връзка</a:t>
            </a:r>
            <a:r>
              <a:rPr lang="ru-RU" sz="2400" dirty="0"/>
              <a:t>, </a:t>
            </a:r>
            <a:r>
              <a:rPr lang="ru-RU" sz="2400" dirty="0" err="1"/>
              <a:t>които</a:t>
            </a:r>
            <a:r>
              <a:rPr lang="ru-RU" sz="2400" dirty="0"/>
              <a:t> </a:t>
            </a:r>
            <a:r>
              <a:rPr lang="ru-RU" sz="2400" dirty="0" err="1"/>
              <a:t>са</a:t>
            </a:r>
            <a:r>
              <a:rPr lang="ru-RU" sz="2400" dirty="0"/>
              <a:t> или </a:t>
            </a:r>
            <a:r>
              <a:rPr lang="ru-RU" sz="2400" dirty="0" err="1"/>
              <a:t>са</a:t>
            </a:r>
            <a:r>
              <a:rPr lang="ru-RU" sz="2400" dirty="0"/>
              <a:t> били в </a:t>
            </a:r>
            <a:r>
              <a:rPr lang="ru-RU" sz="2400" dirty="0" err="1"/>
              <a:t>семейна</a:t>
            </a:r>
            <a:r>
              <a:rPr lang="ru-RU" sz="2400" dirty="0"/>
              <a:t> </a:t>
            </a:r>
            <a:r>
              <a:rPr lang="ru-RU" sz="2400" dirty="0" err="1"/>
              <a:t>връзка</a:t>
            </a:r>
            <a:r>
              <a:rPr lang="ru-RU" sz="2400" dirty="0"/>
              <a:t> или </a:t>
            </a:r>
            <a:r>
              <a:rPr lang="ru-RU" sz="2400" dirty="0" err="1"/>
              <a:t>във</a:t>
            </a:r>
            <a:r>
              <a:rPr lang="ru-RU" sz="2400" dirty="0"/>
              <a:t> </a:t>
            </a:r>
            <a:r>
              <a:rPr lang="ru-RU" sz="2400" dirty="0" err="1"/>
              <a:t>фактическо</a:t>
            </a:r>
            <a:r>
              <a:rPr lang="ru-RU" sz="2400" dirty="0"/>
              <a:t> </a:t>
            </a:r>
            <a:r>
              <a:rPr lang="ru-RU" sz="2400" dirty="0" err="1"/>
              <a:t>съпружеско</a:t>
            </a:r>
            <a:r>
              <a:rPr lang="ru-RU" sz="2400" dirty="0"/>
              <a:t> </a:t>
            </a:r>
            <a:r>
              <a:rPr lang="ru-RU" sz="2400" dirty="0" err="1" smtClean="0"/>
              <a:t>съжителство</a:t>
            </a:r>
            <a:r>
              <a:rPr lang="ru-RU" sz="2400" dirty="0" smtClean="0"/>
              <a:t>.</a:t>
            </a:r>
          </a:p>
          <a:p>
            <a:pPr algn="just"/>
            <a:r>
              <a:rPr lang="ru-RU" sz="2400" dirty="0" smtClean="0"/>
              <a:t>За </a:t>
            </a:r>
            <a:r>
              <a:rPr lang="ru-RU" sz="2400" dirty="0" err="1"/>
              <a:t>психическо</a:t>
            </a:r>
            <a:r>
              <a:rPr lang="ru-RU" sz="2400" dirty="0"/>
              <a:t> и </a:t>
            </a:r>
            <a:r>
              <a:rPr lang="ru-RU" sz="2400" dirty="0" err="1"/>
              <a:t>емоционално</a:t>
            </a:r>
            <a:r>
              <a:rPr lang="ru-RU" sz="2400" dirty="0"/>
              <a:t> насилие </a:t>
            </a:r>
            <a:r>
              <a:rPr lang="ru-RU" sz="2400" dirty="0" err="1"/>
              <a:t>върху</a:t>
            </a:r>
            <a:r>
              <a:rPr lang="ru-RU" sz="2400" dirty="0"/>
              <a:t> </a:t>
            </a:r>
            <a:r>
              <a:rPr lang="ru-RU" sz="2400" dirty="0" err="1"/>
              <a:t>дете</a:t>
            </a:r>
            <a:r>
              <a:rPr lang="ru-RU" sz="2400" dirty="0"/>
              <a:t> се смята и всяко </a:t>
            </a:r>
            <a:r>
              <a:rPr lang="ru-RU" sz="2400" dirty="0" err="1"/>
              <a:t>домашно</a:t>
            </a:r>
            <a:r>
              <a:rPr lang="ru-RU" sz="2400" dirty="0"/>
              <a:t> насилие, </a:t>
            </a:r>
            <a:r>
              <a:rPr lang="ru-RU" sz="2400" dirty="0" err="1"/>
              <a:t>извършено</a:t>
            </a:r>
            <a:r>
              <a:rPr lang="ru-RU" sz="2400" dirty="0"/>
              <a:t> в </a:t>
            </a:r>
            <a:r>
              <a:rPr lang="ru-RU" sz="2400" dirty="0" err="1"/>
              <a:t>негово</a:t>
            </a:r>
            <a:r>
              <a:rPr lang="ru-RU" sz="2400" dirty="0"/>
              <a:t> </a:t>
            </a:r>
            <a:r>
              <a:rPr lang="ru-RU" sz="2400" dirty="0" err="1"/>
              <a:t>присъствие</a:t>
            </a:r>
            <a:r>
              <a:rPr lang="ru-RU" sz="2400" dirty="0" smtClean="0"/>
              <a:t>.</a:t>
            </a:r>
          </a:p>
          <a:p>
            <a:pPr algn="just"/>
            <a:endParaRPr lang="ru-RU" sz="800" dirty="0"/>
          </a:p>
          <a:p>
            <a:pPr algn="just"/>
            <a:r>
              <a:rPr lang="ru-RU" sz="2400" b="1" dirty="0">
                <a:solidFill>
                  <a:srgbClr val="FF0000"/>
                </a:solidFill>
              </a:rPr>
              <a:t>В случай на </a:t>
            </a:r>
            <a:r>
              <a:rPr lang="ru-RU" sz="2400" b="1" dirty="0" err="1">
                <a:solidFill>
                  <a:srgbClr val="FF0000"/>
                </a:solidFill>
              </a:rPr>
              <a:t>домашно</a:t>
            </a:r>
            <a:r>
              <a:rPr lang="ru-RU" sz="2400" b="1" dirty="0">
                <a:solidFill>
                  <a:srgbClr val="FF0000"/>
                </a:solidFill>
              </a:rPr>
              <a:t> насилие </a:t>
            </a:r>
            <a:r>
              <a:rPr lang="ru-RU" sz="2400" b="1" dirty="0" err="1">
                <a:solidFill>
                  <a:srgbClr val="FF0000"/>
                </a:solidFill>
              </a:rPr>
              <a:t>пострадалото</a:t>
            </a:r>
            <a:r>
              <a:rPr lang="ru-RU" sz="2400" b="1" dirty="0">
                <a:solidFill>
                  <a:srgbClr val="FF0000"/>
                </a:solidFill>
              </a:rPr>
              <a:t> лице </a:t>
            </a:r>
            <a:r>
              <a:rPr lang="ru-RU" sz="2400" b="1" dirty="0" err="1">
                <a:solidFill>
                  <a:srgbClr val="FF0000"/>
                </a:solidFill>
              </a:rPr>
              <a:t>има</a:t>
            </a:r>
            <a:r>
              <a:rPr lang="ru-RU" sz="2400" b="1" dirty="0">
                <a:solidFill>
                  <a:srgbClr val="FF0000"/>
                </a:solidFill>
              </a:rPr>
              <a:t> право да се </a:t>
            </a:r>
            <a:r>
              <a:rPr lang="ru-RU" sz="2400" b="1" dirty="0" err="1">
                <a:solidFill>
                  <a:srgbClr val="FF0000"/>
                </a:solidFill>
              </a:rPr>
              <a:t>обърне</a:t>
            </a:r>
            <a:r>
              <a:rPr lang="ru-RU" sz="2400" b="1" dirty="0">
                <a:solidFill>
                  <a:srgbClr val="FF0000"/>
                </a:solidFill>
              </a:rPr>
              <a:t> </a:t>
            </a:r>
            <a:r>
              <a:rPr lang="ru-RU" sz="2400" b="1" dirty="0" err="1">
                <a:solidFill>
                  <a:srgbClr val="FF0000"/>
                </a:solidFill>
              </a:rPr>
              <a:t>към</a:t>
            </a:r>
            <a:r>
              <a:rPr lang="ru-RU" sz="2400" b="1" dirty="0">
                <a:solidFill>
                  <a:srgbClr val="FF0000"/>
                </a:solidFill>
              </a:rPr>
              <a:t> </a:t>
            </a:r>
            <a:r>
              <a:rPr lang="ru-RU" sz="2400" b="1" dirty="0" err="1">
                <a:solidFill>
                  <a:srgbClr val="FF0000"/>
                </a:solidFill>
              </a:rPr>
              <a:t>съда</a:t>
            </a:r>
            <a:r>
              <a:rPr lang="ru-RU" sz="2400" b="1" dirty="0">
                <a:solidFill>
                  <a:srgbClr val="FF0000"/>
                </a:solidFill>
              </a:rPr>
              <a:t> за защита</a:t>
            </a:r>
            <a:r>
              <a:rPr lang="ru-RU" sz="2400" dirty="0" smtClean="0">
                <a:solidFill>
                  <a:srgbClr val="FF0000"/>
                </a:solidFill>
              </a:rPr>
              <a:t>. </a:t>
            </a:r>
            <a:r>
              <a:rPr lang="ru-RU" sz="2400" dirty="0" err="1" smtClean="0"/>
              <a:t>Това</a:t>
            </a:r>
            <a:r>
              <a:rPr lang="ru-RU" sz="2400" dirty="0" smtClean="0"/>
              <a:t> става по </a:t>
            </a:r>
            <a:r>
              <a:rPr lang="ru-RU" sz="2400" dirty="0" err="1" smtClean="0"/>
              <a:t>реда</a:t>
            </a:r>
            <a:r>
              <a:rPr lang="ru-RU" sz="2400" dirty="0" smtClean="0"/>
              <a:t> </a:t>
            </a:r>
            <a:r>
              <a:rPr lang="ru-RU" sz="2400" dirty="0"/>
              <a:t>на </a:t>
            </a:r>
            <a:r>
              <a:rPr lang="ru-RU" sz="2400" dirty="0" smtClean="0"/>
              <a:t>Закона за защита от </a:t>
            </a:r>
            <a:r>
              <a:rPr lang="ru-RU" sz="2400" dirty="0" err="1" smtClean="0"/>
              <a:t>домашното</a:t>
            </a:r>
            <a:r>
              <a:rPr lang="ru-RU" sz="2400" dirty="0" smtClean="0"/>
              <a:t> насилие (ЗЗДН).</a:t>
            </a:r>
            <a:endParaRPr lang="bg-BG" sz="2400" dirty="0"/>
          </a:p>
        </p:txBody>
      </p:sp>
    </p:spTree>
    <p:extLst>
      <p:ext uri="{BB962C8B-B14F-4D97-AF65-F5344CB8AC3E}">
        <p14:creationId xmlns:p14="http://schemas.microsoft.com/office/powerpoint/2010/main" val="9878186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332655"/>
            <a:ext cx="7239000" cy="864097"/>
          </a:xfrm>
        </p:spPr>
        <p:txBody>
          <a:bodyPr/>
          <a:lstStyle/>
          <a:p>
            <a:r>
              <a:rPr lang="bg-BG" dirty="0" smtClean="0">
                <a:solidFill>
                  <a:srgbClr val="FF0000"/>
                </a:solidFill>
              </a:rPr>
              <a:t>Полезни връзки:</a:t>
            </a:r>
            <a:endParaRPr lang="bg-BG" dirty="0">
              <a:solidFill>
                <a:srgbClr val="FF0000"/>
              </a:solidFill>
            </a:endParaRPr>
          </a:p>
        </p:txBody>
      </p:sp>
      <p:sp>
        <p:nvSpPr>
          <p:cNvPr id="3" name="Текстов контейнер 2"/>
          <p:cNvSpPr>
            <a:spLocks noGrp="1"/>
          </p:cNvSpPr>
          <p:nvPr>
            <p:ph type="body" idx="1"/>
          </p:nvPr>
        </p:nvSpPr>
        <p:spPr>
          <a:xfrm>
            <a:off x="395536" y="1268760"/>
            <a:ext cx="8151440" cy="5184576"/>
          </a:xfrm>
        </p:spPr>
        <p:txBody>
          <a:bodyPr numCol="1">
            <a:normAutofit/>
          </a:bodyPr>
          <a:lstStyle/>
          <a:p>
            <a:pPr marL="397764" indent="-342900" algn="just">
              <a:buFont typeface="Wingdings" panose="05000000000000000000" pitchFamily="2" charset="2"/>
              <a:buChar char="Ø"/>
            </a:pPr>
            <a:r>
              <a:rPr lang="bg-BG" b="1" dirty="0" smtClean="0">
                <a:solidFill>
                  <a:srgbClr val="FF0000"/>
                </a:solidFill>
              </a:rPr>
              <a:t>Районен съд – Горна Оряховица:</a:t>
            </a:r>
          </a:p>
          <a:p>
            <a:pPr algn="just"/>
            <a:r>
              <a:rPr lang="bg-BG" dirty="0"/>
              <a:t> </a:t>
            </a:r>
            <a:r>
              <a:rPr lang="bg-BG" dirty="0" smtClean="0"/>
              <a:t>     адрес: </a:t>
            </a:r>
            <a:r>
              <a:rPr lang="ru-RU" dirty="0"/>
              <a:t>гр. Горна </a:t>
            </a:r>
            <a:r>
              <a:rPr lang="ru-RU" dirty="0" err="1" smtClean="0"/>
              <a:t>Оряховица</a:t>
            </a:r>
            <a:r>
              <a:rPr lang="ru-RU" dirty="0" smtClean="0"/>
              <a:t>, пл.</a:t>
            </a:r>
            <a:r>
              <a:rPr lang="bg-BG" dirty="0"/>
              <a:t> “</a:t>
            </a:r>
            <a:r>
              <a:rPr lang="ru-RU" dirty="0" err="1" smtClean="0"/>
              <a:t>Христо</a:t>
            </a:r>
            <a:r>
              <a:rPr lang="ru-RU" dirty="0" smtClean="0"/>
              <a:t> </a:t>
            </a:r>
            <a:r>
              <a:rPr lang="ru-RU" dirty="0" err="1" smtClean="0"/>
              <a:t>Ботев</a:t>
            </a:r>
            <a:r>
              <a:rPr lang="bg-BG" dirty="0" smtClean="0"/>
              <a:t>“</a:t>
            </a:r>
            <a:r>
              <a:rPr lang="ru-RU" dirty="0" smtClean="0"/>
              <a:t> № 2;</a:t>
            </a:r>
          </a:p>
          <a:p>
            <a:pPr algn="just"/>
            <a:r>
              <a:rPr lang="ru-RU" dirty="0"/>
              <a:t>      телефон: </a:t>
            </a:r>
            <a:r>
              <a:rPr lang="ru-RU" dirty="0" smtClean="0"/>
              <a:t>0618 61911;</a:t>
            </a:r>
          </a:p>
          <a:p>
            <a:pPr algn="just"/>
            <a:r>
              <a:rPr lang="ru-RU" dirty="0"/>
              <a:t>      е-</a:t>
            </a:r>
            <a:r>
              <a:rPr lang="en-US" dirty="0"/>
              <a:t>mail</a:t>
            </a:r>
            <a:r>
              <a:rPr lang="en-US" dirty="0" smtClean="0"/>
              <a:t>:</a:t>
            </a:r>
            <a:r>
              <a:rPr lang="bg-BG" dirty="0"/>
              <a:t> </a:t>
            </a:r>
            <a:r>
              <a:rPr lang="en-US" dirty="0" smtClean="0"/>
              <a:t>rsad_go@abv.bg</a:t>
            </a:r>
            <a:r>
              <a:rPr lang="bg-BG" dirty="0" smtClean="0">
                <a:solidFill>
                  <a:schemeClr val="tx1"/>
                </a:solidFill>
              </a:rPr>
              <a:t>; </a:t>
            </a:r>
            <a:endParaRPr lang="en-US" dirty="0" smtClean="0">
              <a:solidFill>
                <a:schemeClr val="tx1"/>
              </a:solidFill>
            </a:endParaRPr>
          </a:p>
          <a:p>
            <a:pPr algn="just"/>
            <a:endParaRPr lang="bg-BG" sz="800" dirty="0" smtClean="0">
              <a:solidFill>
                <a:schemeClr val="tx1"/>
              </a:solidFill>
            </a:endParaRPr>
          </a:p>
          <a:p>
            <a:pPr marL="397764" indent="-342900" algn="just">
              <a:buFont typeface="Wingdings" panose="05000000000000000000" pitchFamily="2" charset="2"/>
              <a:buChar char="Ø"/>
            </a:pPr>
            <a:r>
              <a:rPr lang="bg-BG" b="1" dirty="0" smtClean="0">
                <a:solidFill>
                  <a:srgbClr val="FF0000"/>
                </a:solidFill>
              </a:rPr>
              <a:t>Окръжен съд – Велико Търново</a:t>
            </a:r>
            <a:r>
              <a:rPr lang="en-US" b="1" dirty="0" smtClean="0">
                <a:solidFill>
                  <a:srgbClr val="FF0000"/>
                </a:solidFill>
              </a:rPr>
              <a:t>:</a:t>
            </a:r>
          </a:p>
          <a:p>
            <a:pPr algn="just"/>
            <a:r>
              <a:rPr lang="en-US" dirty="0"/>
              <a:t> </a:t>
            </a:r>
            <a:r>
              <a:rPr lang="en-US" dirty="0" smtClean="0"/>
              <a:t>     </a:t>
            </a:r>
            <a:r>
              <a:rPr lang="bg-BG" dirty="0" smtClean="0"/>
              <a:t>адрес: гр. Велико Търново,  ул.“Васил Левски“ № 16;</a:t>
            </a:r>
          </a:p>
          <a:p>
            <a:pPr algn="just"/>
            <a:r>
              <a:rPr lang="bg-BG" dirty="0"/>
              <a:t>      телефон: </a:t>
            </a:r>
            <a:r>
              <a:rPr lang="bg-BG" dirty="0" smtClean="0"/>
              <a:t>062 615889; </a:t>
            </a:r>
          </a:p>
          <a:p>
            <a:pPr algn="just"/>
            <a:r>
              <a:rPr lang="ru-RU" dirty="0"/>
              <a:t> </a:t>
            </a:r>
            <a:r>
              <a:rPr lang="ru-RU" dirty="0" smtClean="0"/>
              <a:t>     е-</a:t>
            </a:r>
            <a:r>
              <a:rPr lang="en-US" dirty="0"/>
              <a:t>mail</a:t>
            </a:r>
            <a:r>
              <a:rPr lang="en-US" dirty="0" smtClean="0"/>
              <a:t>: vtos.bg@gmail.com</a:t>
            </a:r>
            <a:r>
              <a:rPr lang="bg-BG" dirty="0" smtClean="0"/>
              <a:t>;</a:t>
            </a:r>
          </a:p>
          <a:p>
            <a:pPr algn="just"/>
            <a:endParaRPr lang="bg-BG" sz="800" dirty="0" smtClean="0"/>
          </a:p>
          <a:p>
            <a:pPr marL="397764" indent="-342900" algn="just">
              <a:buFont typeface="Wingdings" panose="05000000000000000000" pitchFamily="2" charset="2"/>
              <a:buChar char="Ø"/>
            </a:pPr>
            <a:r>
              <a:rPr lang="bg-BG" b="1" dirty="0" smtClean="0">
                <a:solidFill>
                  <a:srgbClr val="FF0000"/>
                </a:solidFill>
              </a:rPr>
              <a:t>Национален телефон за спешни повиквания </a:t>
            </a:r>
            <a:r>
              <a:rPr lang="ru-RU" dirty="0" smtClean="0"/>
              <a:t>–</a:t>
            </a:r>
            <a:r>
              <a:rPr lang="bg-BG" dirty="0" smtClean="0"/>
              <a:t> телефон 112;</a:t>
            </a:r>
            <a:endParaRPr lang="en-US" dirty="0"/>
          </a:p>
          <a:p>
            <a:pPr algn="just"/>
            <a:endParaRPr lang="bg-BG" sz="800" dirty="0" smtClean="0"/>
          </a:p>
          <a:p>
            <a:pPr marL="397764" indent="-342900" algn="just">
              <a:buFont typeface="Wingdings" panose="05000000000000000000" pitchFamily="2" charset="2"/>
              <a:buChar char="Ø"/>
            </a:pPr>
            <a:r>
              <a:rPr lang="bg-BG" b="1" dirty="0" smtClean="0">
                <a:solidFill>
                  <a:srgbClr val="FF0000"/>
                </a:solidFill>
              </a:rPr>
              <a:t>Гореща </a:t>
            </a:r>
            <a:r>
              <a:rPr lang="bg-BG" b="1" dirty="0">
                <a:solidFill>
                  <a:srgbClr val="FF0000"/>
                </a:solidFill>
              </a:rPr>
              <a:t>телефонна линия </a:t>
            </a:r>
            <a:r>
              <a:rPr lang="ru-RU" b="1" dirty="0">
                <a:solidFill>
                  <a:srgbClr val="FF0000"/>
                </a:solidFill>
              </a:rPr>
              <a:t>за </a:t>
            </a:r>
            <a:r>
              <a:rPr lang="ru-RU" b="1" dirty="0" smtClean="0">
                <a:solidFill>
                  <a:srgbClr val="FF0000"/>
                </a:solidFill>
              </a:rPr>
              <a:t>пострадали </a:t>
            </a:r>
            <a:r>
              <a:rPr lang="ru-RU" b="1" dirty="0">
                <a:solidFill>
                  <a:srgbClr val="FF0000"/>
                </a:solidFill>
              </a:rPr>
              <a:t>от </a:t>
            </a:r>
            <a:r>
              <a:rPr lang="ru-RU" b="1" dirty="0" smtClean="0">
                <a:solidFill>
                  <a:srgbClr val="FF0000"/>
                </a:solidFill>
              </a:rPr>
              <a:t>насилие </a:t>
            </a:r>
            <a:r>
              <a:rPr lang="ru-RU" dirty="0" smtClean="0"/>
              <a:t>– телефон 0800 1 86 76 и (02) 981 76 86;</a:t>
            </a:r>
            <a:endParaRPr lang="en-US" dirty="0" smtClean="0"/>
          </a:p>
          <a:p>
            <a:pPr marL="397764" indent="-342900" algn="just">
              <a:buFont typeface="Wingdings" panose="05000000000000000000" pitchFamily="2" charset="2"/>
              <a:buChar char="Ø"/>
            </a:pPr>
            <a:endParaRPr lang="ru-RU" sz="800" dirty="0" smtClean="0"/>
          </a:p>
          <a:p>
            <a:pPr marL="397764" indent="-342900" algn="just">
              <a:buFont typeface="Wingdings" panose="05000000000000000000" pitchFamily="2" charset="2"/>
              <a:buChar char="Ø"/>
            </a:pPr>
            <a:r>
              <a:rPr lang="ru-RU" b="1" dirty="0" err="1" smtClean="0">
                <a:solidFill>
                  <a:srgbClr val="FF0000"/>
                </a:solidFill>
              </a:rPr>
              <a:t>Национална</a:t>
            </a:r>
            <a:r>
              <a:rPr lang="ru-RU" b="1" dirty="0" smtClean="0">
                <a:solidFill>
                  <a:srgbClr val="FF0000"/>
                </a:solidFill>
              </a:rPr>
              <a:t> </a:t>
            </a:r>
            <a:r>
              <a:rPr lang="ru-RU" b="1" dirty="0" err="1" smtClean="0">
                <a:solidFill>
                  <a:srgbClr val="FF0000"/>
                </a:solidFill>
              </a:rPr>
              <a:t>телефонна</a:t>
            </a:r>
            <a:r>
              <a:rPr lang="ru-RU" b="1" dirty="0" smtClean="0">
                <a:solidFill>
                  <a:srgbClr val="FF0000"/>
                </a:solidFill>
              </a:rPr>
              <a:t> линия за </a:t>
            </a:r>
            <a:r>
              <a:rPr lang="ru-RU" b="1" dirty="0" err="1" smtClean="0">
                <a:solidFill>
                  <a:srgbClr val="FF0000"/>
                </a:solidFill>
              </a:rPr>
              <a:t>деца</a:t>
            </a:r>
            <a:r>
              <a:rPr lang="ru-RU" b="1" dirty="0" smtClean="0">
                <a:solidFill>
                  <a:srgbClr val="FF0000"/>
                </a:solidFill>
              </a:rPr>
              <a:t> </a:t>
            </a:r>
            <a:r>
              <a:rPr lang="ru-RU" dirty="0" smtClean="0"/>
              <a:t>– телефон 116 111;</a:t>
            </a:r>
            <a:endParaRPr lang="ru-RU" dirty="0"/>
          </a:p>
        </p:txBody>
      </p:sp>
    </p:spTree>
    <p:extLst>
      <p:ext uri="{BB962C8B-B14F-4D97-AF65-F5344CB8AC3E}">
        <p14:creationId xmlns:p14="http://schemas.microsoft.com/office/powerpoint/2010/main" val="1042276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271465"/>
            <a:ext cx="7239000" cy="781271"/>
          </a:xfrm>
        </p:spPr>
        <p:txBody>
          <a:bodyPr/>
          <a:lstStyle/>
          <a:p>
            <a:r>
              <a:rPr lang="bg-BG" dirty="0">
                <a:solidFill>
                  <a:srgbClr val="FF0000"/>
                </a:solidFill>
              </a:rPr>
              <a:t>Полезни връзки:</a:t>
            </a:r>
          </a:p>
        </p:txBody>
      </p:sp>
      <p:sp>
        <p:nvSpPr>
          <p:cNvPr id="3" name="Текстов контейнер 2"/>
          <p:cNvSpPr>
            <a:spLocks noGrp="1"/>
          </p:cNvSpPr>
          <p:nvPr>
            <p:ph type="body" idx="1"/>
          </p:nvPr>
        </p:nvSpPr>
        <p:spPr>
          <a:xfrm>
            <a:off x="395536" y="1268760"/>
            <a:ext cx="8064896" cy="5328592"/>
          </a:xfrm>
        </p:spPr>
        <p:txBody>
          <a:bodyPr>
            <a:normAutofit/>
          </a:bodyPr>
          <a:lstStyle/>
          <a:p>
            <a:pPr marL="397764" indent="-342900" algn="just">
              <a:buFont typeface="Wingdings" panose="05000000000000000000" pitchFamily="2" charset="2"/>
              <a:buChar char="Ø"/>
            </a:pPr>
            <a:r>
              <a:rPr lang="ru-RU" b="1" dirty="0">
                <a:solidFill>
                  <a:srgbClr val="FF0000"/>
                </a:solidFill>
              </a:rPr>
              <a:t>РУ на МВР – Горна </a:t>
            </a:r>
            <a:r>
              <a:rPr lang="ru-RU" b="1" dirty="0" err="1">
                <a:solidFill>
                  <a:srgbClr val="FF0000"/>
                </a:solidFill>
              </a:rPr>
              <a:t>Оряховица</a:t>
            </a:r>
            <a:r>
              <a:rPr lang="ru-RU" b="1" dirty="0">
                <a:solidFill>
                  <a:srgbClr val="FF0000"/>
                </a:solidFill>
              </a:rPr>
              <a:t>:</a:t>
            </a:r>
          </a:p>
          <a:p>
            <a:pPr algn="just"/>
            <a:r>
              <a:rPr lang="ru-RU" dirty="0"/>
              <a:t>      адрес: гр. Горна </a:t>
            </a:r>
            <a:r>
              <a:rPr lang="ru-RU" dirty="0" err="1"/>
              <a:t>Оряховица</a:t>
            </a:r>
            <a:r>
              <a:rPr lang="ru-RU" dirty="0"/>
              <a:t>, ул.</a:t>
            </a:r>
            <a:r>
              <a:rPr lang="bg-BG" dirty="0"/>
              <a:t> “</a:t>
            </a:r>
            <a:r>
              <a:rPr lang="ru-RU" dirty="0"/>
              <a:t>Отец </a:t>
            </a:r>
            <a:r>
              <a:rPr lang="ru-RU" dirty="0" err="1"/>
              <a:t>Паисий</a:t>
            </a:r>
            <a:r>
              <a:rPr lang="bg-BG" dirty="0"/>
              <a:t>“</a:t>
            </a:r>
            <a:r>
              <a:rPr lang="ru-RU" dirty="0"/>
              <a:t> № 23;</a:t>
            </a:r>
          </a:p>
          <a:p>
            <a:pPr algn="just"/>
            <a:r>
              <a:rPr lang="ru-RU" dirty="0"/>
              <a:t>      телефон: 0618 60040 и 0618 60 041;</a:t>
            </a:r>
          </a:p>
          <a:p>
            <a:pPr algn="just"/>
            <a:r>
              <a:rPr lang="ru-RU" dirty="0"/>
              <a:t>      е-</a:t>
            </a:r>
            <a:r>
              <a:rPr lang="ru-RU" dirty="0" err="1"/>
              <a:t>mail</a:t>
            </a:r>
            <a:r>
              <a:rPr lang="ru-RU" dirty="0"/>
              <a:t>: rupgo.vt@mvr.bg</a:t>
            </a:r>
            <a:r>
              <a:rPr lang="ru-RU" dirty="0" smtClean="0"/>
              <a:t>;</a:t>
            </a:r>
            <a:endParaRPr lang="en-US" dirty="0" smtClean="0"/>
          </a:p>
          <a:p>
            <a:pPr algn="just"/>
            <a:endParaRPr lang="ru-RU" sz="1000" dirty="0"/>
          </a:p>
          <a:p>
            <a:pPr marL="397764" indent="-342900" algn="just">
              <a:buFont typeface="Wingdings" panose="05000000000000000000" pitchFamily="2" charset="2"/>
              <a:buChar char="Ø"/>
            </a:pPr>
            <a:r>
              <a:rPr lang="ru-RU" b="1" dirty="0">
                <a:solidFill>
                  <a:srgbClr val="FF0000"/>
                </a:solidFill>
              </a:rPr>
              <a:t>РУ на МВР – </a:t>
            </a:r>
            <a:r>
              <a:rPr lang="ru-RU" b="1" dirty="0" err="1" smtClean="0">
                <a:solidFill>
                  <a:srgbClr val="FF0000"/>
                </a:solidFill>
              </a:rPr>
              <a:t>Стражица</a:t>
            </a:r>
            <a:r>
              <a:rPr lang="ru-RU" b="1" dirty="0" smtClean="0">
                <a:solidFill>
                  <a:srgbClr val="FF0000"/>
                </a:solidFill>
              </a:rPr>
              <a:t>:</a:t>
            </a:r>
          </a:p>
          <a:p>
            <a:pPr algn="just"/>
            <a:r>
              <a:rPr lang="ru-RU" b="1" dirty="0">
                <a:solidFill>
                  <a:srgbClr val="FF0000"/>
                </a:solidFill>
              </a:rPr>
              <a:t> </a:t>
            </a:r>
            <a:r>
              <a:rPr lang="ru-RU" b="1" dirty="0" smtClean="0">
                <a:solidFill>
                  <a:srgbClr val="FF0000"/>
                </a:solidFill>
              </a:rPr>
              <a:t>      </a:t>
            </a:r>
            <a:r>
              <a:rPr lang="ru-RU" dirty="0" smtClean="0">
                <a:solidFill>
                  <a:schemeClr val="tx1"/>
                </a:solidFill>
              </a:rPr>
              <a:t>адрес: гр</a:t>
            </a:r>
            <a:r>
              <a:rPr lang="ru-RU" dirty="0">
                <a:solidFill>
                  <a:schemeClr val="tx1"/>
                </a:solidFill>
              </a:rPr>
              <a:t>. </a:t>
            </a:r>
            <a:r>
              <a:rPr lang="ru-RU" dirty="0" err="1">
                <a:solidFill>
                  <a:schemeClr val="tx1"/>
                </a:solidFill>
              </a:rPr>
              <a:t>Стражица</a:t>
            </a:r>
            <a:r>
              <a:rPr lang="ru-RU" dirty="0">
                <a:solidFill>
                  <a:schemeClr val="tx1"/>
                </a:solidFill>
              </a:rPr>
              <a:t>, </a:t>
            </a:r>
            <a:r>
              <a:rPr lang="ru-RU" dirty="0" err="1">
                <a:solidFill>
                  <a:schemeClr val="tx1"/>
                </a:solidFill>
              </a:rPr>
              <a:t>ул</a:t>
            </a:r>
            <a:r>
              <a:rPr lang="ru-RU" dirty="0" smtClean="0">
                <a:solidFill>
                  <a:schemeClr val="tx1"/>
                </a:solidFill>
              </a:rPr>
              <a:t>."</a:t>
            </a:r>
            <a:r>
              <a:rPr lang="ru-RU" dirty="0" err="1">
                <a:solidFill>
                  <a:schemeClr val="tx1"/>
                </a:solidFill>
              </a:rPr>
              <a:t>Дончо</a:t>
            </a:r>
            <a:r>
              <a:rPr lang="ru-RU" dirty="0">
                <a:solidFill>
                  <a:schemeClr val="tx1"/>
                </a:solidFill>
              </a:rPr>
              <a:t> </a:t>
            </a:r>
            <a:r>
              <a:rPr lang="ru-RU" dirty="0" err="1">
                <a:solidFill>
                  <a:schemeClr val="tx1"/>
                </a:solidFill>
              </a:rPr>
              <a:t>Узунов</a:t>
            </a:r>
            <a:r>
              <a:rPr lang="ru-RU" dirty="0">
                <a:solidFill>
                  <a:schemeClr val="tx1"/>
                </a:solidFill>
              </a:rPr>
              <a:t>" № </a:t>
            </a:r>
            <a:r>
              <a:rPr lang="ru-RU" dirty="0" smtClean="0">
                <a:solidFill>
                  <a:schemeClr val="tx1"/>
                </a:solidFill>
              </a:rPr>
              <a:t>12</a:t>
            </a:r>
            <a:r>
              <a:rPr lang="ru-RU" dirty="0">
                <a:solidFill>
                  <a:schemeClr val="tx1"/>
                </a:solidFill>
              </a:rPr>
              <a:t>;</a:t>
            </a:r>
            <a:endParaRPr lang="ru-RU" dirty="0" smtClean="0">
              <a:solidFill>
                <a:schemeClr val="tx1"/>
              </a:solidFill>
            </a:endParaRPr>
          </a:p>
          <a:p>
            <a:pPr algn="just"/>
            <a:r>
              <a:rPr lang="ru-RU" dirty="0" smtClean="0">
                <a:solidFill>
                  <a:schemeClr val="tx1"/>
                </a:solidFill>
              </a:rPr>
              <a:t>       телефон: 06161 2002 и </a:t>
            </a:r>
            <a:r>
              <a:rPr lang="ru-RU" dirty="0">
                <a:solidFill>
                  <a:schemeClr val="tx1"/>
                </a:solidFill>
              </a:rPr>
              <a:t>06161 </a:t>
            </a:r>
            <a:r>
              <a:rPr lang="ru-RU" dirty="0" smtClean="0">
                <a:solidFill>
                  <a:schemeClr val="tx1"/>
                </a:solidFill>
              </a:rPr>
              <a:t>2501;</a:t>
            </a:r>
          </a:p>
          <a:p>
            <a:pPr algn="just"/>
            <a:r>
              <a:rPr lang="ru-RU" dirty="0" smtClean="0">
                <a:solidFill>
                  <a:schemeClr val="tx1"/>
                </a:solidFill>
              </a:rPr>
              <a:t>       е-</a:t>
            </a:r>
            <a:r>
              <a:rPr lang="ru-RU" dirty="0" err="1" smtClean="0">
                <a:solidFill>
                  <a:schemeClr val="tx1"/>
                </a:solidFill>
              </a:rPr>
              <a:t>mail</a:t>
            </a:r>
            <a:r>
              <a:rPr lang="ru-RU" dirty="0" smtClean="0">
                <a:solidFill>
                  <a:schemeClr val="tx1"/>
                </a:solidFill>
              </a:rPr>
              <a:t>: rupst.vt@mvr.bg;</a:t>
            </a:r>
            <a:endParaRPr lang="en-US" dirty="0" smtClean="0">
              <a:solidFill>
                <a:schemeClr val="tx1"/>
              </a:solidFill>
            </a:endParaRPr>
          </a:p>
          <a:p>
            <a:pPr algn="just"/>
            <a:endParaRPr lang="ru-RU" sz="1000" dirty="0">
              <a:solidFill>
                <a:schemeClr val="tx1"/>
              </a:solidFill>
            </a:endParaRPr>
          </a:p>
          <a:p>
            <a:endParaRPr lang="bg-BG" dirty="0"/>
          </a:p>
        </p:txBody>
      </p:sp>
    </p:spTree>
    <p:extLst>
      <p:ext uri="{BB962C8B-B14F-4D97-AF65-F5344CB8AC3E}">
        <p14:creationId xmlns:p14="http://schemas.microsoft.com/office/powerpoint/2010/main" val="1071887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76671"/>
            <a:ext cx="7239000" cy="936105"/>
          </a:xfrm>
        </p:spPr>
        <p:txBody>
          <a:bodyPr/>
          <a:lstStyle/>
          <a:p>
            <a:r>
              <a:rPr lang="bg-BG" dirty="0">
                <a:solidFill>
                  <a:srgbClr val="FF0000"/>
                </a:solidFill>
              </a:rPr>
              <a:t>Полезни връзки:</a:t>
            </a:r>
            <a:endParaRPr lang="bg-BG" dirty="0"/>
          </a:p>
        </p:txBody>
      </p:sp>
      <p:sp>
        <p:nvSpPr>
          <p:cNvPr id="3" name="Текстов контейнер 2"/>
          <p:cNvSpPr>
            <a:spLocks noGrp="1"/>
          </p:cNvSpPr>
          <p:nvPr>
            <p:ph type="body" idx="1"/>
          </p:nvPr>
        </p:nvSpPr>
        <p:spPr>
          <a:xfrm>
            <a:off x="381000" y="1633536"/>
            <a:ext cx="8223448" cy="4891808"/>
          </a:xfrm>
        </p:spPr>
        <p:txBody>
          <a:bodyPr/>
          <a:lstStyle/>
          <a:p>
            <a:pPr marL="397764" indent="-342900" algn="just">
              <a:buFont typeface="Wingdings" panose="05000000000000000000" pitchFamily="2" charset="2"/>
              <a:buChar char="Ø"/>
            </a:pPr>
            <a:r>
              <a:rPr lang="ru-RU" b="1" dirty="0">
                <a:solidFill>
                  <a:srgbClr val="FF0000"/>
                </a:solidFill>
              </a:rPr>
              <a:t>Дирекция «</a:t>
            </a:r>
            <a:r>
              <a:rPr lang="ru-RU" b="1" dirty="0" err="1">
                <a:solidFill>
                  <a:srgbClr val="FF0000"/>
                </a:solidFill>
              </a:rPr>
              <a:t>Социално</a:t>
            </a:r>
            <a:r>
              <a:rPr lang="ru-RU" b="1" dirty="0">
                <a:solidFill>
                  <a:srgbClr val="FF0000"/>
                </a:solidFill>
              </a:rPr>
              <a:t> </a:t>
            </a:r>
            <a:r>
              <a:rPr lang="ru-RU" b="1" dirty="0" err="1">
                <a:solidFill>
                  <a:srgbClr val="FF0000"/>
                </a:solidFill>
              </a:rPr>
              <a:t>подпомагане</a:t>
            </a:r>
            <a:r>
              <a:rPr lang="ru-RU" b="1" dirty="0">
                <a:solidFill>
                  <a:srgbClr val="FF0000"/>
                </a:solidFill>
              </a:rPr>
              <a:t>» – Горна </a:t>
            </a:r>
            <a:r>
              <a:rPr lang="ru-RU" b="1" dirty="0" err="1">
                <a:solidFill>
                  <a:srgbClr val="FF0000"/>
                </a:solidFill>
              </a:rPr>
              <a:t>Оряховица</a:t>
            </a:r>
            <a:r>
              <a:rPr lang="ru-RU" b="1" dirty="0">
                <a:solidFill>
                  <a:srgbClr val="FF0000"/>
                </a:solidFill>
              </a:rPr>
              <a:t>;</a:t>
            </a:r>
          </a:p>
          <a:p>
            <a:pPr algn="just"/>
            <a:r>
              <a:rPr lang="ru-RU" dirty="0"/>
              <a:t>      адрес: гр. Горна </a:t>
            </a:r>
            <a:r>
              <a:rPr lang="ru-RU" dirty="0" err="1"/>
              <a:t>Оряховица</a:t>
            </a:r>
            <a:r>
              <a:rPr lang="ru-RU" dirty="0"/>
              <a:t>, ул. "Патриарх </a:t>
            </a:r>
            <a:r>
              <a:rPr lang="ru-RU" dirty="0" err="1"/>
              <a:t>Евтимий</a:t>
            </a:r>
            <a:r>
              <a:rPr lang="ru-RU" dirty="0"/>
              <a:t>" № 5;</a:t>
            </a:r>
          </a:p>
          <a:p>
            <a:pPr algn="just"/>
            <a:r>
              <a:rPr lang="ru-RU" dirty="0"/>
              <a:t>      телефон: 0618 60561;</a:t>
            </a:r>
          </a:p>
          <a:p>
            <a:pPr algn="just"/>
            <a:r>
              <a:rPr lang="ru-RU" dirty="0"/>
              <a:t>      е-</a:t>
            </a:r>
            <a:r>
              <a:rPr lang="ru-RU" dirty="0" err="1"/>
              <a:t>mail</a:t>
            </a:r>
            <a:r>
              <a:rPr lang="ru-RU" dirty="0"/>
              <a:t>: </a:t>
            </a:r>
            <a:r>
              <a:rPr lang="ru-RU" dirty="0" smtClean="0"/>
              <a:t>dsp-g.orqhovica@asp.government.bg</a:t>
            </a:r>
            <a:r>
              <a:rPr lang="en-US" dirty="0" smtClean="0"/>
              <a:t>;</a:t>
            </a:r>
          </a:p>
          <a:p>
            <a:pPr algn="just"/>
            <a:endParaRPr lang="ru-RU" sz="800" dirty="0"/>
          </a:p>
          <a:p>
            <a:pPr marL="397764" indent="-342900" algn="just">
              <a:buFont typeface="Wingdings" panose="05000000000000000000" pitchFamily="2" charset="2"/>
              <a:buChar char="Ø"/>
            </a:pPr>
            <a:r>
              <a:rPr lang="ru-RU" b="1" dirty="0">
                <a:solidFill>
                  <a:srgbClr val="FF0000"/>
                </a:solidFill>
              </a:rPr>
              <a:t>Дирекция «</a:t>
            </a:r>
            <a:r>
              <a:rPr lang="ru-RU" b="1" dirty="0" err="1">
                <a:solidFill>
                  <a:srgbClr val="FF0000"/>
                </a:solidFill>
              </a:rPr>
              <a:t>Социално</a:t>
            </a:r>
            <a:r>
              <a:rPr lang="ru-RU" b="1" dirty="0">
                <a:solidFill>
                  <a:srgbClr val="FF0000"/>
                </a:solidFill>
              </a:rPr>
              <a:t> </a:t>
            </a:r>
            <a:r>
              <a:rPr lang="ru-RU" b="1" dirty="0" err="1">
                <a:solidFill>
                  <a:srgbClr val="FF0000"/>
                </a:solidFill>
              </a:rPr>
              <a:t>подпомагане</a:t>
            </a:r>
            <a:r>
              <a:rPr lang="ru-RU" b="1" dirty="0">
                <a:solidFill>
                  <a:srgbClr val="FF0000"/>
                </a:solidFill>
              </a:rPr>
              <a:t>» – </a:t>
            </a:r>
            <a:r>
              <a:rPr lang="ru-RU" b="1" dirty="0" err="1">
                <a:solidFill>
                  <a:srgbClr val="FF0000"/>
                </a:solidFill>
              </a:rPr>
              <a:t>Стражица</a:t>
            </a:r>
            <a:r>
              <a:rPr lang="ru-RU" dirty="0"/>
              <a:t>: </a:t>
            </a:r>
          </a:p>
          <a:p>
            <a:pPr algn="just"/>
            <a:r>
              <a:rPr lang="ru-RU" dirty="0"/>
              <a:t>      адрес: гр. </a:t>
            </a:r>
            <a:r>
              <a:rPr lang="ru-RU" dirty="0" err="1"/>
              <a:t>Стражица</a:t>
            </a:r>
            <a:r>
              <a:rPr lang="ru-RU" dirty="0"/>
              <a:t>, ул. "</a:t>
            </a:r>
            <a:r>
              <a:rPr lang="ru-RU" dirty="0" err="1"/>
              <a:t>Казаларска</a:t>
            </a:r>
            <a:r>
              <a:rPr lang="ru-RU" dirty="0"/>
              <a:t> царица" № 2; </a:t>
            </a:r>
          </a:p>
          <a:p>
            <a:pPr algn="just"/>
            <a:r>
              <a:rPr lang="ru-RU" dirty="0"/>
              <a:t>     телефон: 06161 3557;</a:t>
            </a:r>
          </a:p>
          <a:p>
            <a:pPr algn="just"/>
            <a:r>
              <a:rPr lang="ru-RU" dirty="0"/>
              <a:t>     </a:t>
            </a:r>
            <a:r>
              <a:rPr lang="bg-BG" dirty="0"/>
              <a:t>е</a:t>
            </a:r>
            <a:r>
              <a:rPr lang="en-US" dirty="0"/>
              <a:t>-mail: </a:t>
            </a:r>
            <a:r>
              <a:rPr lang="en-US" dirty="0" smtClean="0"/>
              <a:t>dsp-stragica@asp.government.bg;</a:t>
            </a:r>
          </a:p>
          <a:p>
            <a:pPr algn="just"/>
            <a:endParaRPr lang="ru-RU" sz="800" dirty="0"/>
          </a:p>
          <a:p>
            <a:pPr marL="397764" indent="-342900" algn="just">
              <a:buFont typeface="Wingdings" panose="05000000000000000000" pitchFamily="2" charset="2"/>
              <a:buChar char="Ø"/>
            </a:pPr>
            <a:r>
              <a:rPr lang="bg-BG" b="1" dirty="0">
                <a:solidFill>
                  <a:srgbClr val="FF0000"/>
                </a:solidFill>
              </a:rPr>
              <a:t>Сдружение </a:t>
            </a:r>
            <a:r>
              <a:rPr lang="ru-RU" b="1" dirty="0">
                <a:solidFill>
                  <a:srgbClr val="FF0000"/>
                </a:solidFill>
              </a:rPr>
              <a:t>«</a:t>
            </a:r>
            <a:r>
              <a:rPr lang="bg-BG" b="1" dirty="0">
                <a:solidFill>
                  <a:srgbClr val="FF0000"/>
                </a:solidFill>
              </a:rPr>
              <a:t>Център </a:t>
            </a:r>
            <a:r>
              <a:rPr lang="ru-RU" b="1" dirty="0">
                <a:solidFill>
                  <a:srgbClr val="FF0000"/>
                </a:solidFill>
              </a:rPr>
              <a:t>Мария»</a:t>
            </a:r>
            <a:r>
              <a:rPr lang="ru-RU" dirty="0"/>
              <a:t>: </a:t>
            </a:r>
          </a:p>
          <a:p>
            <a:pPr algn="just"/>
            <a:r>
              <a:rPr lang="ru-RU" dirty="0"/>
              <a:t>      адрес: Горна </a:t>
            </a:r>
            <a:r>
              <a:rPr lang="ru-RU" dirty="0" err="1"/>
              <a:t>Оряховица</a:t>
            </a:r>
            <a:r>
              <a:rPr lang="ru-RU" dirty="0"/>
              <a:t>, ул. «</a:t>
            </a:r>
            <a:r>
              <a:rPr lang="ru-RU" dirty="0" err="1"/>
              <a:t>Цар</a:t>
            </a:r>
            <a:r>
              <a:rPr lang="ru-RU" dirty="0"/>
              <a:t> </a:t>
            </a:r>
            <a:r>
              <a:rPr lang="ru-RU" dirty="0" err="1"/>
              <a:t>Освободител</a:t>
            </a:r>
            <a:r>
              <a:rPr lang="ru-RU" dirty="0"/>
              <a:t>» №11;</a:t>
            </a:r>
          </a:p>
          <a:p>
            <a:pPr algn="just"/>
            <a:r>
              <a:rPr lang="ru-RU" dirty="0"/>
              <a:t>      телефон: </a:t>
            </a:r>
            <a:r>
              <a:rPr lang="ru-RU" dirty="0" smtClean="0"/>
              <a:t>061 822181</a:t>
            </a:r>
            <a:r>
              <a:rPr lang="en-US" dirty="0" smtClean="0"/>
              <a:t>;</a:t>
            </a:r>
            <a:r>
              <a:rPr lang="ru-RU" dirty="0" smtClean="0"/>
              <a:t> </a:t>
            </a:r>
            <a:endParaRPr lang="en-US" dirty="0" smtClean="0"/>
          </a:p>
          <a:p>
            <a:pPr algn="just"/>
            <a:r>
              <a:rPr lang="en-US" dirty="0"/>
              <a:t> </a:t>
            </a:r>
            <a:r>
              <a:rPr lang="en-US" dirty="0" smtClean="0"/>
              <a:t>     </a:t>
            </a:r>
            <a:r>
              <a:rPr lang="bg-BG" dirty="0" smtClean="0"/>
              <a:t>е</a:t>
            </a:r>
            <a:r>
              <a:rPr lang="en-US" dirty="0" smtClean="0"/>
              <a:t>-mail: center_maria@abv.bg</a:t>
            </a:r>
            <a:endParaRPr lang="ru-RU" dirty="0"/>
          </a:p>
          <a:p>
            <a:endParaRPr lang="bg-BG" dirty="0"/>
          </a:p>
        </p:txBody>
      </p:sp>
    </p:spTree>
    <p:extLst>
      <p:ext uri="{BB962C8B-B14F-4D97-AF65-F5344CB8AC3E}">
        <p14:creationId xmlns:p14="http://schemas.microsoft.com/office/powerpoint/2010/main" val="2167115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76673"/>
            <a:ext cx="7239000" cy="1008112"/>
          </a:xfrm>
          <a:noFill/>
        </p:spPr>
        <p:txBody>
          <a:bodyPr>
            <a:normAutofit fontScale="90000"/>
          </a:bodyPr>
          <a:lstStyle/>
          <a:p>
            <a:r>
              <a:rPr lang="bg-BG" dirty="0" smtClean="0">
                <a:solidFill>
                  <a:srgbClr val="FF0000"/>
                </a:solidFill>
              </a:rPr>
              <a:t>Кой може да потърси защита  от домашно насилие?</a:t>
            </a:r>
            <a:endParaRPr lang="bg-BG" dirty="0">
              <a:solidFill>
                <a:srgbClr val="FF0000"/>
              </a:solidFill>
            </a:endParaRPr>
          </a:p>
        </p:txBody>
      </p:sp>
      <p:sp>
        <p:nvSpPr>
          <p:cNvPr id="3" name="Текстов контейнер 2"/>
          <p:cNvSpPr>
            <a:spLocks noGrp="1"/>
          </p:cNvSpPr>
          <p:nvPr>
            <p:ph type="body" idx="1"/>
          </p:nvPr>
        </p:nvSpPr>
        <p:spPr>
          <a:xfrm>
            <a:off x="381000" y="1633536"/>
            <a:ext cx="7863408" cy="4963816"/>
          </a:xfrm>
        </p:spPr>
        <p:txBody>
          <a:bodyPr>
            <a:normAutofit lnSpcReduction="10000"/>
          </a:bodyPr>
          <a:lstStyle/>
          <a:p>
            <a:pPr algn="just"/>
            <a:r>
              <a:rPr lang="ru-RU" sz="2400" b="1" dirty="0" smtClean="0">
                <a:solidFill>
                  <a:schemeClr val="tx1"/>
                </a:solidFill>
              </a:rPr>
              <a:t>Защита от </a:t>
            </a:r>
            <a:r>
              <a:rPr lang="bg-BG" sz="2400" b="1" dirty="0" smtClean="0">
                <a:solidFill>
                  <a:schemeClr val="tx1"/>
                </a:solidFill>
              </a:rPr>
              <a:t>домашно</a:t>
            </a:r>
            <a:r>
              <a:rPr lang="ru-RU" sz="2400" b="1" dirty="0" smtClean="0">
                <a:solidFill>
                  <a:schemeClr val="tx1"/>
                </a:solidFill>
              </a:rPr>
              <a:t> насилие  от </a:t>
            </a:r>
            <a:r>
              <a:rPr lang="ru-RU" sz="2400" b="1" dirty="0" err="1" smtClean="0">
                <a:solidFill>
                  <a:schemeClr val="tx1"/>
                </a:solidFill>
              </a:rPr>
              <a:t>съда</a:t>
            </a:r>
            <a:r>
              <a:rPr lang="ru-RU" sz="2400" b="1" dirty="0" smtClean="0">
                <a:solidFill>
                  <a:schemeClr val="tx1"/>
                </a:solidFill>
              </a:rPr>
              <a:t> </a:t>
            </a:r>
            <a:r>
              <a:rPr lang="ru-RU" sz="2400" b="1" dirty="0" err="1" smtClean="0">
                <a:solidFill>
                  <a:schemeClr val="tx1"/>
                </a:solidFill>
              </a:rPr>
              <a:t>може</a:t>
            </a:r>
            <a:r>
              <a:rPr lang="ru-RU" sz="2400" b="1" dirty="0" smtClean="0">
                <a:solidFill>
                  <a:schemeClr val="tx1"/>
                </a:solidFill>
              </a:rPr>
              <a:t> да </a:t>
            </a:r>
            <a:r>
              <a:rPr lang="ru-RU" sz="2400" b="1" dirty="0" err="1" smtClean="0">
                <a:solidFill>
                  <a:schemeClr val="tx1"/>
                </a:solidFill>
              </a:rPr>
              <a:t>потърси</a:t>
            </a:r>
            <a:r>
              <a:rPr lang="ru-RU" sz="2400" b="1" dirty="0" smtClean="0">
                <a:solidFill>
                  <a:schemeClr val="tx1"/>
                </a:solidFill>
              </a:rPr>
              <a:t> </a:t>
            </a:r>
            <a:r>
              <a:rPr lang="ru-RU" sz="2400" dirty="0" smtClean="0"/>
              <a:t>:</a:t>
            </a:r>
          </a:p>
          <a:p>
            <a:pPr algn="just"/>
            <a:endParaRPr lang="ru-RU" sz="900" dirty="0" smtClean="0"/>
          </a:p>
          <a:p>
            <a:pPr marL="397764" indent="-342900" algn="just">
              <a:buClr>
                <a:schemeClr val="accent1">
                  <a:lumMod val="60000"/>
                  <a:lumOff val="40000"/>
                </a:schemeClr>
              </a:buClr>
              <a:buFont typeface="Wingdings" panose="05000000000000000000" pitchFamily="2" charset="2"/>
              <a:buChar char="Ø"/>
            </a:pPr>
            <a:r>
              <a:rPr lang="bg-BG" sz="2400" b="1" u="sng" dirty="0" smtClean="0">
                <a:solidFill>
                  <a:srgbClr val="FF0000"/>
                </a:solidFill>
              </a:rPr>
              <a:t>Лично</a:t>
            </a:r>
            <a:r>
              <a:rPr lang="bg-BG" sz="2400" b="1" dirty="0" smtClean="0">
                <a:solidFill>
                  <a:srgbClr val="FF0000"/>
                </a:solidFill>
              </a:rPr>
              <a:t> п</a:t>
            </a:r>
            <a:r>
              <a:rPr lang="ru-RU" sz="2400" b="1" dirty="0" err="1" smtClean="0">
                <a:solidFill>
                  <a:srgbClr val="FF0000"/>
                </a:solidFill>
              </a:rPr>
              <a:t>острадалото</a:t>
            </a:r>
            <a:r>
              <a:rPr lang="ru-RU" sz="2400" b="1" dirty="0" smtClean="0">
                <a:solidFill>
                  <a:srgbClr val="FF0000"/>
                </a:solidFill>
              </a:rPr>
              <a:t> </a:t>
            </a:r>
            <a:r>
              <a:rPr lang="ru-RU" sz="2400" b="1" dirty="0">
                <a:solidFill>
                  <a:srgbClr val="FF0000"/>
                </a:solidFill>
              </a:rPr>
              <a:t>лице</a:t>
            </a:r>
            <a:r>
              <a:rPr lang="ru-RU" sz="2400" dirty="0"/>
              <a:t>, </a:t>
            </a:r>
            <a:r>
              <a:rPr lang="ru-RU" sz="2400" dirty="0" err="1"/>
              <a:t>ако</a:t>
            </a:r>
            <a:r>
              <a:rPr lang="ru-RU" sz="2400" dirty="0"/>
              <a:t> е </a:t>
            </a:r>
            <a:r>
              <a:rPr lang="ru-RU" sz="2400" dirty="0" err="1"/>
              <a:t>навършило</a:t>
            </a:r>
            <a:r>
              <a:rPr lang="ru-RU" sz="2400" dirty="0"/>
              <a:t> 14-годишна </a:t>
            </a:r>
            <a:r>
              <a:rPr lang="ru-RU" sz="2400" dirty="0" err="1"/>
              <a:t>възраст</a:t>
            </a:r>
            <a:r>
              <a:rPr lang="ru-RU" sz="2400" dirty="0"/>
              <a:t> или е </a:t>
            </a:r>
            <a:r>
              <a:rPr lang="ru-RU" sz="2400" dirty="0" err="1"/>
              <a:t>поставено</a:t>
            </a:r>
            <a:r>
              <a:rPr lang="ru-RU" sz="2400" dirty="0"/>
              <a:t> под ограничено </a:t>
            </a:r>
            <a:r>
              <a:rPr lang="ru-RU" sz="2400" dirty="0" smtClean="0"/>
              <a:t>запрещение;</a:t>
            </a:r>
          </a:p>
          <a:p>
            <a:pPr marL="226314" indent="-171450" algn="just">
              <a:buClr>
                <a:schemeClr val="accent1">
                  <a:lumMod val="60000"/>
                  <a:lumOff val="40000"/>
                </a:schemeClr>
              </a:buClr>
              <a:buFont typeface="Wingdings" panose="05000000000000000000" pitchFamily="2" charset="2"/>
              <a:buChar char="Ø"/>
            </a:pPr>
            <a:endParaRPr lang="ru-RU" sz="900" dirty="0"/>
          </a:p>
          <a:p>
            <a:pPr marL="397764" indent="-342900" algn="just">
              <a:buClr>
                <a:schemeClr val="accent1">
                  <a:lumMod val="60000"/>
                  <a:lumOff val="40000"/>
                </a:schemeClr>
              </a:buClr>
              <a:buFont typeface="Wingdings" panose="05000000000000000000" pitchFamily="2" charset="2"/>
              <a:buChar char="Ø"/>
            </a:pPr>
            <a:r>
              <a:rPr lang="ru-RU" sz="2400" b="1" u="sng" dirty="0" smtClean="0">
                <a:solidFill>
                  <a:srgbClr val="FF0000"/>
                </a:solidFill>
              </a:rPr>
              <a:t>Вместо </a:t>
            </a:r>
            <a:r>
              <a:rPr lang="bg-BG" sz="2400" b="1" u="sng" dirty="0">
                <a:solidFill>
                  <a:srgbClr val="FF0000"/>
                </a:solidFill>
              </a:rPr>
              <a:t>пострадалото</a:t>
            </a:r>
            <a:r>
              <a:rPr lang="ru-RU" sz="2400" b="1" u="sng" dirty="0">
                <a:solidFill>
                  <a:srgbClr val="FF0000"/>
                </a:solidFill>
              </a:rPr>
              <a:t> </a:t>
            </a:r>
            <a:r>
              <a:rPr lang="ru-RU" sz="2400" b="1" u="sng" dirty="0" smtClean="0">
                <a:solidFill>
                  <a:srgbClr val="FF0000"/>
                </a:solidFill>
              </a:rPr>
              <a:t>лице</a:t>
            </a:r>
            <a:r>
              <a:rPr lang="ru-RU" sz="2400" b="1" dirty="0" smtClean="0">
                <a:solidFill>
                  <a:srgbClr val="FF0000"/>
                </a:solidFill>
              </a:rPr>
              <a:t>: определен </a:t>
            </a:r>
            <a:r>
              <a:rPr lang="ru-RU" sz="2400" b="1" dirty="0" err="1" smtClean="0">
                <a:solidFill>
                  <a:srgbClr val="FF0000"/>
                </a:solidFill>
              </a:rPr>
              <a:t>кръг</a:t>
            </a:r>
            <a:r>
              <a:rPr lang="ru-RU" sz="2400" b="1" dirty="0" smtClean="0">
                <a:solidFill>
                  <a:srgbClr val="FF0000"/>
                </a:solidFill>
              </a:rPr>
              <a:t> </a:t>
            </a:r>
            <a:r>
              <a:rPr lang="ru-RU" sz="2400" b="1" dirty="0" err="1" smtClean="0">
                <a:solidFill>
                  <a:srgbClr val="FF0000"/>
                </a:solidFill>
              </a:rPr>
              <a:t>негови</a:t>
            </a:r>
            <a:r>
              <a:rPr lang="ru-RU" sz="2400" b="1" dirty="0" smtClean="0">
                <a:solidFill>
                  <a:srgbClr val="FF0000"/>
                </a:solidFill>
              </a:rPr>
              <a:t> </a:t>
            </a:r>
            <a:r>
              <a:rPr lang="ru-RU" sz="2400" b="1" dirty="0" err="1" smtClean="0">
                <a:solidFill>
                  <a:srgbClr val="FF0000"/>
                </a:solidFill>
              </a:rPr>
              <a:t>роднини</a:t>
            </a:r>
            <a:r>
              <a:rPr lang="ru-RU" sz="2400" dirty="0" smtClean="0">
                <a:solidFill>
                  <a:srgbClr val="FF0000"/>
                </a:solidFill>
              </a:rPr>
              <a:t> </a:t>
            </a:r>
            <a:r>
              <a:rPr lang="ru-RU" sz="2400" dirty="0" smtClean="0"/>
              <a:t>– брат</a:t>
            </a:r>
            <a:r>
              <a:rPr lang="ru-RU" sz="2400" dirty="0"/>
              <a:t>, сестра или </a:t>
            </a:r>
            <a:r>
              <a:rPr lang="ru-RU" sz="2400" dirty="0" err="1" smtClean="0"/>
              <a:t>роднини</a:t>
            </a:r>
            <a:r>
              <a:rPr lang="ru-RU" sz="2400" dirty="0" smtClean="0"/>
              <a:t> по </a:t>
            </a:r>
            <a:r>
              <a:rPr lang="ru-RU" sz="2400" dirty="0"/>
              <a:t>права </a:t>
            </a:r>
            <a:r>
              <a:rPr lang="ru-RU" sz="2400" dirty="0" smtClean="0"/>
              <a:t>линия (</a:t>
            </a:r>
            <a:r>
              <a:rPr lang="ru-RU" sz="2400" dirty="0" err="1" smtClean="0"/>
              <a:t>деца</a:t>
            </a:r>
            <a:r>
              <a:rPr lang="ru-RU" sz="2400" dirty="0" smtClean="0"/>
              <a:t>, </a:t>
            </a:r>
            <a:r>
              <a:rPr lang="ru-RU" sz="2400" dirty="0" err="1" smtClean="0"/>
              <a:t>внуци</a:t>
            </a:r>
            <a:r>
              <a:rPr lang="ru-RU" sz="2400" dirty="0" smtClean="0"/>
              <a:t>, </a:t>
            </a:r>
            <a:r>
              <a:rPr lang="ru-RU" sz="2400" dirty="0" err="1" smtClean="0"/>
              <a:t>баща</a:t>
            </a:r>
            <a:r>
              <a:rPr lang="ru-RU" sz="2400" dirty="0" smtClean="0"/>
              <a:t>, майка, </a:t>
            </a:r>
            <a:r>
              <a:rPr lang="bg-BG" sz="2400" dirty="0" smtClean="0"/>
              <a:t>баба</a:t>
            </a:r>
            <a:r>
              <a:rPr lang="ru-RU" sz="2400" dirty="0" smtClean="0"/>
              <a:t>, </a:t>
            </a:r>
            <a:r>
              <a:rPr lang="ru-RU" sz="2400" dirty="0" err="1" smtClean="0"/>
              <a:t>дядо</a:t>
            </a:r>
            <a:r>
              <a:rPr lang="ru-RU" sz="2400" dirty="0" smtClean="0"/>
              <a:t>);</a:t>
            </a:r>
          </a:p>
          <a:p>
            <a:pPr marL="226314" indent="-171450" algn="just">
              <a:buClr>
                <a:schemeClr val="accent1">
                  <a:lumMod val="60000"/>
                  <a:lumOff val="40000"/>
                </a:schemeClr>
              </a:buClr>
              <a:buFont typeface="Wingdings" panose="05000000000000000000" pitchFamily="2" charset="2"/>
              <a:buChar char="Ø"/>
            </a:pPr>
            <a:endParaRPr lang="ru-RU" sz="800" dirty="0"/>
          </a:p>
          <a:p>
            <a:pPr marL="397764" indent="-342900" algn="just">
              <a:buClr>
                <a:schemeClr val="accent1">
                  <a:lumMod val="60000"/>
                  <a:lumOff val="40000"/>
                </a:schemeClr>
              </a:buClr>
              <a:buFont typeface="Wingdings" panose="05000000000000000000" pitchFamily="2" charset="2"/>
              <a:buChar char="Ø"/>
            </a:pPr>
            <a:r>
              <a:rPr lang="ru-RU" sz="2400" b="1" dirty="0" err="1" smtClean="0">
                <a:solidFill>
                  <a:srgbClr val="FF0000"/>
                </a:solidFill>
              </a:rPr>
              <a:t>Настойникът</a:t>
            </a:r>
            <a:r>
              <a:rPr lang="ru-RU" sz="2400" b="1" dirty="0" smtClean="0">
                <a:solidFill>
                  <a:srgbClr val="FF0000"/>
                </a:solidFill>
              </a:rPr>
              <a:t> </a:t>
            </a:r>
            <a:r>
              <a:rPr lang="ru-RU" sz="2400" b="1" dirty="0">
                <a:solidFill>
                  <a:srgbClr val="FF0000"/>
                </a:solidFill>
              </a:rPr>
              <a:t>или </a:t>
            </a:r>
            <a:r>
              <a:rPr lang="ru-RU" sz="2400" b="1" dirty="0" err="1" smtClean="0">
                <a:solidFill>
                  <a:srgbClr val="FF0000"/>
                </a:solidFill>
              </a:rPr>
              <a:t>попечителят</a:t>
            </a:r>
            <a:r>
              <a:rPr lang="ru-RU" sz="2400" b="1" dirty="0" smtClean="0">
                <a:solidFill>
                  <a:srgbClr val="FF0000"/>
                </a:solidFill>
              </a:rPr>
              <a:t> </a:t>
            </a:r>
            <a:r>
              <a:rPr lang="ru-RU" sz="2400" dirty="0"/>
              <a:t>на </a:t>
            </a:r>
            <a:r>
              <a:rPr lang="ru-RU" sz="2400" dirty="0" err="1"/>
              <a:t>пострадалото</a:t>
            </a:r>
            <a:r>
              <a:rPr lang="ru-RU" sz="2400" dirty="0"/>
              <a:t> лице</a:t>
            </a:r>
            <a:r>
              <a:rPr lang="ru-RU" sz="2400" dirty="0" smtClean="0"/>
              <a:t>;</a:t>
            </a:r>
          </a:p>
          <a:p>
            <a:pPr marL="226314" indent="-171450" algn="just">
              <a:buClr>
                <a:schemeClr val="accent1">
                  <a:lumMod val="60000"/>
                  <a:lumOff val="40000"/>
                </a:schemeClr>
              </a:buClr>
              <a:buFont typeface="Wingdings" panose="05000000000000000000" pitchFamily="2" charset="2"/>
              <a:buChar char="Ø"/>
            </a:pPr>
            <a:endParaRPr lang="ru-RU" sz="800" dirty="0"/>
          </a:p>
          <a:p>
            <a:pPr marL="397764" indent="-342900" algn="just">
              <a:buClr>
                <a:schemeClr val="accent1">
                  <a:lumMod val="60000"/>
                  <a:lumOff val="40000"/>
                </a:schemeClr>
              </a:buClr>
              <a:buFont typeface="Wingdings" panose="05000000000000000000" pitchFamily="2" charset="2"/>
              <a:buChar char="Ø"/>
            </a:pPr>
            <a:r>
              <a:rPr lang="ru-RU" sz="2400" b="1" dirty="0" err="1" smtClean="0">
                <a:solidFill>
                  <a:srgbClr val="FF0000"/>
                </a:solidFill>
              </a:rPr>
              <a:t>Директорът</a:t>
            </a:r>
            <a:r>
              <a:rPr lang="ru-RU" sz="2400" b="1" dirty="0" smtClean="0">
                <a:solidFill>
                  <a:srgbClr val="FF0000"/>
                </a:solidFill>
              </a:rPr>
              <a:t> на дирекция </a:t>
            </a:r>
            <a:r>
              <a:rPr lang="ru-RU" sz="2400" b="1" dirty="0">
                <a:solidFill>
                  <a:srgbClr val="FF0000"/>
                </a:solidFill>
              </a:rPr>
              <a:t>"</a:t>
            </a:r>
            <a:r>
              <a:rPr lang="ru-RU" sz="2400" b="1" dirty="0" err="1">
                <a:solidFill>
                  <a:srgbClr val="FF0000"/>
                </a:solidFill>
              </a:rPr>
              <a:t>Социално</a:t>
            </a:r>
            <a:r>
              <a:rPr lang="ru-RU" sz="2400" b="1" dirty="0">
                <a:solidFill>
                  <a:srgbClr val="FF0000"/>
                </a:solidFill>
              </a:rPr>
              <a:t> </a:t>
            </a:r>
            <a:r>
              <a:rPr lang="ru-RU" sz="2400" b="1" dirty="0" err="1">
                <a:solidFill>
                  <a:srgbClr val="FF0000"/>
                </a:solidFill>
              </a:rPr>
              <a:t>подпомагане</a:t>
            </a:r>
            <a:r>
              <a:rPr lang="ru-RU" sz="2400" b="1" dirty="0">
                <a:solidFill>
                  <a:srgbClr val="FF0000"/>
                </a:solidFill>
              </a:rPr>
              <a:t>",</a:t>
            </a:r>
            <a:r>
              <a:rPr lang="ru-RU" sz="2400" b="1" dirty="0">
                <a:solidFill>
                  <a:schemeClr val="accent1">
                    <a:lumMod val="60000"/>
                    <a:lumOff val="40000"/>
                  </a:schemeClr>
                </a:solidFill>
              </a:rPr>
              <a:t> </a:t>
            </a:r>
            <a:r>
              <a:rPr lang="ru-RU" sz="2400" dirty="0" err="1"/>
              <a:t>когато</a:t>
            </a:r>
            <a:r>
              <a:rPr lang="ru-RU" sz="2400" dirty="0"/>
              <a:t> </a:t>
            </a:r>
            <a:r>
              <a:rPr lang="ru-RU" sz="2400" dirty="0" err="1"/>
              <a:t>пострадалото</a:t>
            </a:r>
            <a:r>
              <a:rPr lang="ru-RU" sz="2400" dirty="0"/>
              <a:t> лице е </a:t>
            </a:r>
            <a:r>
              <a:rPr lang="ru-RU" sz="2400" dirty="0" err="1"/>
              <a:t>непълнолетно</a:t>
            </a:r>
            <a:r>
              <a:rPr lang="ru-RU" sz="2400" dirty="0"/>
              <a:t>, </a:t>
            </a:r>
            <a:r>
              <a:rPr lang="ru-RU" sz="2400" dirty="0" err="1"/>
              <a:t>поставено</a:t>
            </a:r>
            <a:r>
              <a:rPr lang="ru-RU" sz="2400" dirty="0"/>
              <a:t> е под запрещение или е с </a:t>
            </a:r>
            <a:r>
              <a:rPr lang="bg-BG" sz="2400" dirty="0" smtClean="0"/>
              <a:t>увреждания</a:t>
            </a:r>
            <a:r>
              <a:rPr lang="ru-RU" sz="2400" dirty="0" smtClean="0"/>
              <a:t>.</a:t>
            </a:r>
            <a:endParaRPr lang="ru-RU" sz="2400" dirty="0"/>
          </a:p>
          <a:p>
            <a:pPr marL="397764" indent="-342900">
              <a:buClr>
                <a:schemeClr val="accent1">
                  <a:lumMod val="40000"/>
                  <a:lumOff val="60000"/>
                </a:schemeClr>
              </a:buClr>
              <a:buFont typeface="Wingdings" panose="05000000000000000000" pitchFamily="2" charset="2"/>
              <a:buChar char="Ø"/>
            </a:pPr>
            <a:endParaRPr lang="ru-RU" sz="2400" dirty="0" smtClean="0"/>
          </a:p>
        </p:txBody>
      </p:sp>
    </p:spTree>
    <p:extLst>
      <p:ext uri="{BB962C8B-B14F-4D97-AF65-F5344CB8AC3E}">
        <p14:creationId xmlns:p14="http://schemas.microsoft.com/office/powerpoint/2010/main" val="4162085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76673"/>
            <a:ext cx="7239000" cy="936104"/>
          </a:xfrm>
        </p:spPr>
        <p:txBody>
          <a:bodyPr>
            <a:normAutofit fontScale="90000"/>
          </a:bodyPr>
          <a:lstStyle/>
          <a:p>
            <a:r>
              <a:rPr lang="bg-BG" dirty="0" smtClean="0">
                <a:solidFill>
                  <a:srgbClr val="FF0000"/>
                </a:solidFill>
              </a:rPr>
              <a:t>Срещу кого може да се потърси защита от домашно насилие?</a:t>
            </a:r>
            <a:endParaRPr lang="bg-BG" dirty="0">
              <a:solidFill>
                <a:srgbClr val="FF0000"/>
              </a:solidFill>
            </a:endParaRPr>
          </a:p>
        </p:txBody>
      </p:sp>
      <p:sp>
        <p:nvSpPr>
          <p:cNvPr id="3" name="Текстов контейнер 2"/>
          <p:cNvSpPr>
            <a:spLocks noGrp="1"/>
          </p:cNvSpPr>
          <p:nvPr>
            <p:ph type="body" idx="1"/>
          </p:nvPr>
        </p:nvSpPr>
        <p:spPr>
          <a:xfrm>
            <a:off x="381000" y="1556792"/>
            <a:ext cx="8007424" cy="5040560"/>
          </a:xfrm>
        </p:spPr>
        <p:txBody>
          <a:bodyPr>
            <a:noAutofit/>
          </a:bodyPr>
          <a:lstStyle/>
          <a:p>
            <a:pPr algn="just"/>
            <a:r>
              <a:rPr lang="bg-BG" sz="2400" b="1" dirty="0" smtClean="0"/>
              <a:t>За</a:t>
            </a:r>
            <a:r>
              <a:rPr lang="bg-BG" sz="2400" b="1" dirty="0"/>
              <a:t>щ</a:t>
            </a:r>
            <a:r>
              <a:rPr lang="bg-BG" sz="2400" b="1" dirty="0" smtClean="0"/>
              <a:t>ита от домашно насилие от съда може да се потърси само срещу:</a:t>
            </a:r>
          </a:p>
          <a:p>
            <a:pPr algn="just">
              <a:buClr>
                <a:schemeClr val="accent1">
                  <a:lumMod val="60000"/>
                  <a:lumOff val="40000"/>
                </a:schemeClr>
              </a:buClr>
              <a:buSzPct val="100000"/>
            </a:pPr>
            <a:r>
              <a:rPr lang="bg-BG" sz="2400" b="1" dirty="0" smtClean="0">
                <a:solidFill>
                  <a:srgbClr val="FF0000"/>
                </a:solidFill>
              </a:rPr>
              <a:t>1. Съпруг или бивш съпруг;</a:t>
            </a:r>
            <a:endParaRPr lang="bg-BG" sz="2400" b="1" dirty="0">
              <a:solidFill>
                <a:srgbClr val="FF0000"/>
              </a:solidFill>
            </a:endParaRPr>
          </a:p>
          <a:p>
            <a:pPr algn="just">
              <a:buClr>
                <a:schemeClr val="accent1">
                  <a:lumMod val="60000"/>
                  <a:lumOff val="40000"/>
                </a:schemeClr>
              </a:buClr>
              <a:buSzPct val="100000"/>
            </a:pPr>
            <a:r>
              <a:rPr lang="bg-BG" sz="2400" b="1" dirty="0" smtClean="0">
                <a:solidFill>
                  <a:srgbClr val="FF0000"/>
                </a:solidFill>
              </a:rPr>
              <a:t>2. Определен </a:t>
            </a:r>
            <a:r>
              <a:rPr lang="bg-BG" sz="2400" b="1" dirty="0">
                <a:solidFill>
                  <a:srgbClr val="FF0000"/>
                </a:solidFill>
              </a:rPr>
              <a:t>кръг роднини</a:t>
            </a:r>
            <a:r>
              <a:rPr lang="bg-BG" sz="2400" b="1" dirty="0" smtClean="0">
                <a:solidFill>
                  <a:srgbClr val="FF0000"/>
                </a:solidFill>
              </a:rPr>
              <a:t>: </a:t>
            </a:r>
          </a:p>
          <a:p>
            <a:pPr marL="397764" indent="-342900" algn="just">
              <a:buClr>
                <a:schemeClr val="accent1">
                  <a:lumMod val="60000"/>
                  <a:lumOff val="40000"/>
                </a:schemeClr>
              </a:buClr>
              <a:buFont typeface="Wingdings" panose="05000000000000000000" pitchFamily="2" charset="2"/>
              <a:buChar char="Ø"/>
            </a:pPr>
            <a:r>
              <a:rPr lang="ru-RU" sz="2300" dirty="0" err="1" smtClean="0"/>
              <a:t>възходящ</a:t>
            </a:r>
            <a:r>
              <a:rPr lang="ru-RU" sz="2300" dirty="0" smtClean="0"/>
              <a:t> </a:t>
            </a:r>
            <a:r>
              <a:rPr lang="ru-RU" sz="2300" dirty="0"/>
              <a:t>на </a:t>
            </a:r>
            <a:r>
              <a:rPr lang="ru-RU" sz="2300" dirty="0" err="1"/>
              <a:t>пострадалия</a:t>
            </a:r>
            <a:r>
              <a:rPr lang="ru-RU" sz="2300" dirty="0"/>
              <a:t> </a:t>
            </a:r>
            <a:r>
              <a:rPr lang="ru-RU" sz="2300" dirty="0" smtClean="0"/>
              <a:t>(напр. майка</a:t>
            </a:r>
            <a:r>
              <a:rPr lang="ru-RU" sz="2300" dirty="0"/>
              <a:t>, </a:t>
            </a:r>
            <a:r>
              <a:rPr lang="bg-BG" sz="2300" noProof="1" smtClean="0"/>
              <a:t>баща</a:t>
            </a:r>
            <a:r>
              <a:rPr lang="ru-RU" sz="2300" dirty="0" smtClean="0"/>
              <a:t>, </a:t>
            </a:r>
            <a:r>
              <a:rPr lang="ru-RU" sz="2300" dirty="0"/>
              <a:t>баба, </a:t>
            </a:r>
            <a:r>
              <a:rPr lang="ru-RU" sz="2300" dirty="0" err="1"/>
              <a:t>дядо</a:t>
            </a:r>
            <a:r>
              <a:rPr lang="ru-RU" sz="2300" dirty="0"/>
              <a:t>);</a:t>
            </a:r>
          </a:p>
          <a:p>
            <a:pPr marL="397764" indent="-342900" algn="just">
              <a:buClr>
                <a:schemeClr val="accent1">
                  <a:lumMod val="60000"/>
                  <a:lumOff val="40000"/>
                </a:schemeClr>
              </a:buClr>
              <a:buFont typeface="Wingdings" panose="05000000000000000000" pitchFamily="2" charset="2"/>
              <a:buChar char="Ø"/>
            </a:pPr>
            <a:r>
              <a:rPr lang="ru-RU" sz="2300" dirty="0" err="1" smtClean="0"/>
              <a:t>низходящ</a:t>
            </a:r>
            <a:r>
              <a:rPr lang="ru-RU" sz="2300" dirty="0" smtClean="0"/>
              <a:t> </a:t>
            </a:r>
            <a:r>
              <a:rPr lang="ru-RU" sz="2300" dirty="0"/>
              <a:t>на </a:t>
            </a:r>
            <a:r>
              <a:rPr lang="ru-RU" sz="2300" dirty="0" err="1"/>
              <a:t>пострадалия</a:t>
            </a:r>
            <a:r>
              <a:rPr lang="ru-RU" sz="2300" dirty="0"/>
              <a:t> </a:t>
            </a:r>
            <a:r>
              <a:rPr lang="ru-RU" sz="2300" dirty="0" smtClean="0"/>
              <a:t>(напр. </a:t>
            </a:r>
            <a:r>
              <a:rPr lang="ru-RU" sz="2300" dirty="0" err="1" smtClean="0"/>
              <a:t>дете</a:t>
            </a:r>
            <a:r>
              <a:rPr lang="ru-RU" sz="2300" dirty="0"/>
              <a:t>, внук);</a:t>
            </a:r>
          </a:p>
          <a:p>
            <a:pPr marL="397764" indent="-342900" algn="just">
              <a:buClr>
                <a:schemeClr val="accent1">
                  <a:lumMod val="60000"/>
                  <a:lumOff val="40000"/>
                </a:schemeClr>
              </a:buClr>
              <a:buFont typeface="Wingdings" panose="05000000000000000000" pitchFamily="2" charset="2"/>
              <a:buChar char="Ø"/>
            </a:pPr>
            <a:r>
              <a:rPr lang="ru-RU" sz="2300" dirty="0"/>
              <a:t>лице, с </a:t>
            </a:r>
            <a:r>
              <a:rPr lang="ru-RU" sz="2300" dirty="0" err="1"/>
              <a:t>което</a:t>
            </a:r>
            <a:r>
              <a:rPr lang="ru-RU" sz="2300" dirty="0"/>
              <a:t> </a:t>
            </a:r>
            <a:r>
              <a:rPr lang="ru-RU" sz="2300" dirty="0" err="1" smtClean="0"/>
              <a:t>пострадалият</a:t>
            </a:r>
            <a:r>
              <a:rPr lang="ru-RU" sz="2300" dirty="0" smtClean="0"/>
              <a:t> </a:t>
            </a:r>
            <a:r>
              <a:rPr lang="ru-RU" sz="2300" dirty="0"/>
              <a:t>се </a:t>
            </a:r>
            <a:r>
              <a:rPr lang="ru-RU" sz="2300" dirty="0" err="1"/>
              <a:t>намира</a:t>
            </a:r>
            <a:r>
              <a:rPr lang="ru-RU" sz="2300" dirty="0"/>
              <a:t> в родство по </a:t>
            </a:r>
            <a:r>
              <a:rPr lang="ru-RU" sz="2300" dirty="0" err="1"/>
              <a:t>съребрена</a:t>
            </a:r>
            <a:r>
              <a:rPr lang="ru-RU" sz="2300" dirty="0"/>
              <a:t> линия до </a:t>
            </a:r>
            <a:r>
              <a:rPr lang="ru-RU" sz="2300" dirty="0" err="1"/>
              <a:t>четвърта</a:t>
            </a:r>
            <a:r>
              <a:rPr lang="ru-RU" sz="2300" dirty="0"/>
              <a:t> степен </a:t>
            </a:r>
            <a:r>
              <a:rPr lang="ru-RU" sz="2300" dirty="0" err="1"/>
              <a:t>включително</a:t>
            </a:r>
            <a:r>
              <a:rPr lang="ru-RU" sz="2300" dirty="0"/>
              <a:t> </a:t>
            </a:r>
            <a:r>
              <a:rPr lang="ru-RU" sz="2300" dirty="0" smtClean="0"/>
              <a:t>(напр. брат</a:t>
            </a:r>
            <a:r>
              <a:rPr lang="ru-RU" sz="2300" dirty="0"/>
              <a:t>, сестра, </a:t>
            </a:r>
            <a:r>
              <a:rPr lang="ru-RU" sz="2300" dirty="0" err="1"/>
              <a:t>леля</a:t>
            </a:r>
            <a:r>
              <a:rPr lang="ru-RU" sz="2300" dirty="0"/>
              <a:t>, </a:t>
            </a:r>
            <a:r>
              <a:rPr lang="ru-RU" sz="2300" dirty="0" err="1"/>
              <a:t>чичо</a:t>
            </a:r>
            <a:r>
              <a:rPr lang="ru-RU" sz="2300" dirty="0"/>
              <a:t>, </a:t>
            </a:r>
            <a:r>
              <a:rPr lang="ru-RU" sz="2300" dirty="0" err="1"/>
              <a:t>първи</a:t>
            </a:r>
            <a:r>
              <a:rPr lang="ru-RU" sz="2300" dirty="0"/>
              <a:t> </a:t>
            </a:r>
            <a:r>
              <a:rPr lang="ru-RU" sz="2300" dirty="0" err="1"/>
              <a:t>братовчеди</a:t>
            </a:r>
            <a:r>
              <a:rPr lang="ru-RU" sz="2300" dirty="0" smtClean="0"/>
              <a:t>);</a:t>
            </a:r>
          </a:p>
          <a:p>
            <a:pPr marL="397764" indent="-342900" algn="just">
              <a:buClr>
                <a:schemeClr val="accent1">
                  <a:lumMod val="60000"/>
                  <a:lumOff val="40000"/>
                </a:schemeClr>
              </a:buClr>
              <a:buFont typeface="Wingdings" panose="05000000000000000000" pitchFamily="2" charset="2"/>
              <a:buChar char="Ø"/>
            </a:pPr>
            <a:r>
              <a:rPr lang="ru-RU" sz="2300" dirty="0"/>
              <a:t>лице, с </a:t>
            </a:r>
            <a:r>
              <a:rPr lang="ru-RU" sz="2300" dirty="0" err="1"/>
              <a:t>което</a:t>
            </a:r>
            <a:r>
              <a:rPr lang="ru-RU" sz="2300" dirty="0"/>
              <a:t> </a:t>
            </a:r>
            <a:r>
              <a:rPr lang="ru-RU" sz="2300" dirty="0" err="1"/>
              <a:t>пострадалият</a:t>
            </a:r>
            <a:r>
              <a:rPr lang="ru-RU" sz="2300" dirty="0"/>
              <a:t> се </a:t>
            </a:r>
            <a:r>
              <a:rPr lang="ru-RU" sz="2300" dirty="0" err="1"/>
              <a:t>намира</a:t>
            </a:r>
            <a:r>
              <a:rPr lang="ru-RU" sz="2300" dirty="0"/>
              <a:t> или е </a:t>
            </a:r>
            <a:r>
              <a:rPr lang="ru-RU" sz="2300" dirty="0" smtClean="0"/>
              <a:t>бил </a:t>
            </a:r>
            <a:r>
              <a:rPr lang="ru-RU" sz="2300" dirty="0"/>
              <a:t>в родство по сватовство до </a:t>
            </a:r>
            <a:r>
              <a:rPr lang="ru-RU" sz="2300" dirty="0" err="1"/>
              <a:t>трета</a:t>
            </a:r>
            <a:r>
              <a:rPr lang="ru-RU" sz="2300" dirty="0"/>
              <a:t> степен </a:t>
            </a:r>
            <a:r>
              <a:rPr lang="ru-RU" sz="2300" dirty="0" err="1" smtClean="0"/>
              <a:t>включително</a:t>
            </a:r>
            <a:r>
              <a:rPr lang="ru-RU" sz="2300" dirty="0" smtClean="0"/>
              <a:t> (напр. </a:t>
            </a:r>
            <a:r>
              <a:rPr lang="ru-RU" sz="2300" dirty="0" err="1" smtClean="0"/>
              <a:t>родителите</a:t>
            </a:r>
            <a:r>
              <a:rPr lang="ru-RU" sz="2300" dirty="0" smtClean="0"/>
              <a:t> на </a:t>
            </a:r>
            <a:r>
              <a:rPr lang="ru-RU" sz="2300" dirty="0" err="1" smtClean="0"/>
              <a:t>съпруг</a:t>
            </a:r>
            <a:r>
              <a:rPr lang="ru-RU" sz="2300" dirty="0" smtClean="0"/>
              <a:t>/</a:t>
            </a:r>
            <a:r>
              <a:rPr lang="ru-RU" sz="2300" dirty="0" err="1" smtClean="0"/>
              <a:t>бивш</a:t>
            </a:r>
            <a:r>
              <a:rPr lang="ru-RU" sz="2300" dirty="0" smtClean="0"/>
              <a:t> </a:t>
            </a:r>
            <a:r>
              <a:rPr lang="ru-RU" sz="2300" dirty="0" err="1" smtClean="0"/>
              <a:t>съпруг</a:t>
            </a:r>
            <a:r>
              <a:rPr lang="ru-RU" sz="2300" dirty="0" smtClean="0"/>
              <a:t>; </a:t>
            </a:r>
            <a:r>
              <a:rPr lang="ru-RU" sz="2300" dirty="0" err="1" smtClean="0"/>
              <a:t>неговите</a:t>
            </a:r>
            <a:r>
              <a:rPr lang="ru-RU" sz="2300" dirty="0" smtClean="0"/>
              <a:t> </a:t>
            </a:r>
            <a:r>
              <a:rPr lang="ru-RU" sz="2300" dirty="0" err="1" smtClean="0"/>
              <a:t>братя</a:t>
            </a:r>
            <a:r>
              <a:rPr lang="ru-RU" sz="2300" dirty="0" smtClean="0"/>
              <a:t> и </a:t>
            </a:r>
            <a:r>
              <a:rPr lang="ru-RU" sz="2300" dirty="0" err="1" smtClean="0"/>
              <a:t>сестри</a:t>
            </a:r>
            <a:r>
              <a:rPr lang="ru-RU" sz="2300" dirty="0" smtClean="0"/>
              <a:t> и </a:t>
            </a:r>
            <a:r>
              <a:rPr lang="ru-RU" sz="2300" dirty="0" err="1" smtClean="0"/>
              <a:t>техните</a:t>
            </a:r>
            <a:r>
              <a:rPr lang="ru-RU" sz="2300" dirty="0" smtClean="0"/>
              <a:t> </a:t>
            </a:r>
            <a:r>
              <a:rPr lang="ru-RU" sz="2300" dirty="0" err="1" smtClean="0"/>
              <a:t>съпрузи</a:t>
            </a:r>
            <a:r>
              <a:rPr lang="ru-RU" sz="2300" dirty="0" smtClean="0"/>
              <a:t>);</a:t>
            </a:r>
            <a:endParaRPr lang="ru-RU" sz="2300" dirty="0"/>
          </a:p>
        </p:txBody>
      </p:sp>
    </p:spTree>
    <p:extLst>
      <p:ext uri="{BB962C8B-B14F-4D97-AF65-F5344CB8AC3E}">
        <p14:creationId xmlns:p14="http://schemas.microsoft.com/office/powerpoint/2010/main" val="9270248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404664"/>
            <a:ext cx="7239000" cy="1069304"/>
          </a:xfrm>
        </p:spPr>
        <p:txBody>
          <a:bodyPr>
            <a:normAutofit fontScale="90000"/>
          </a:bodyPr>
          <a:lstStyle/>
          <a:p>
            <a:r>
              <a:rPr lang="bg-BG" dirty="0">
                <a:solidFill>
                  <a:srgbClr val="FF0000"/>
                </a:solidFill>
              </a:rPr>
              <a:t>Срещу кого може да се потърси защита от домашно насилие?</a:t>
            </a:r>
          </a:p>
        </p:txBody>
      </p:sp>
      <p:sp>
        <p:nvSpPr>
          <p:cNvPr id="3" name="Текстов контейнер 2"/>
          <p:cNvSpPr>
            <a:spLocks noGrp="1"/>
          </p:cNvSpPr>
          <p:nvPr>
            <p:ph type="body" idx="1"/>
          </p:nvPr>
        </p:nvSpPr>
        <p:spPr>
          <a:xfrm>
            <a:off x="381000" y="1633536"/>
            <a:ext cx="8151440" cy="4891808"/>
          </a:xfrm>
        </p:spPr>
        <p:txBody>
          <a:bodyPr>
            <a:normAutofit/>
          </a:bodyPr>
          <a:lstStyle/>
          <a:p>
            <a:pPr algn="just">
              <a:buClr>
                <a:schemeClr val="accent1">
                  <a:lumMod val="60000"/>
                  <a:lumOff val="40000"/>
                </a:schemeClr>
              </a:buClr>
              <a:buSzPct val="100000"/>
            </a:pPr>
            <a:r>
              <a:rPr lang="bg-BG" sz="2400" b="1" dirty="0" smtClean="0">
                <a:solidFill>
                  <a:srgbClr val="FF0000"/>
                </a:solidFill>
              </a:rPr>
              <a:t>3</a:t>
            </a:r>
            <a:r>
              <a:rPr lang="bg-BG" sz="2400" b="1" dirty="0">
                <a:solidFill>
                  <a:srgbClr val="FF0000"/>
                </a:solidFill>
              </a:rPr>
              <a:t>. </a:t>
            </a:r>
            <a:r>
              <a:rPr lang="bg-BG" sz="2400" b="1" dirty="0" smtClean="0">
                <a:solidFill>
                  <a:srgbClr val="FF0000"/>
                </a:solidFill>
              </a:rPr>
              <a:t>Лица</a:t>
            </a:r>
            <a:r>
              <a:rPr lang="bg-BG" sz="2400" b="1" dirty="0">
                <a:solidFill>
                  <a:srgbClr val="FF0000"/>
                </a:solidFill>
              </a:rPr>
              <a:t>, с които пострадалият има </a:t>
            </a:r>
            <a:r>
              <a:rPr lang="bg-BG" sz="2400" b="1" dirty="0" smtClean="0">
                <a:solidFill>
                  <a:srgbClr val="FF0000"/>
                </a:solidFill>
              </a:rPr>
              <a:t>определени фактически или правни </a:t>
            </a:r>
            <a:r>
              <a:rPr lang="bg-BG" sz="2400" b="1" dirty="0">
                <a:solidFill>
                  <a:srgbClr val="FF0000"/>
                </a:solidFill>
              </a:rPr>
              <a:t>връзки:</a:t>
            </a:r>
          </a:p>
          <a:p>
            <a:pPr marL="397764" indent="-342900" algn="just">
              <a:buClr>
                <a:schemeClr val="accent1">
                  <a:lumMod val="60000"/>
                  <a:lumOff val="40000"/>
                </a:schemeClr>
              </a:buClr>
              <a:buFont typeface="Wingdings" panose="05000000000000000000" pitchFamily="2" charset="2"/>
              <a:buChar char="Ø"/>
            </a:pPr>
            <a:r>
              <a:rPr lang="ru-RU" sz="2400" dirty="0" smtClean="0"/>
              <a:t>лице</a:t>
            </a:r>
            <a:r>
              <a:rPr lang="ru-RU" sz="2400" dirty="0"/>
              <a:t>, с </a:t>
            </a:r>
            <a:r>
              <a:rPr lang="ru-RU" sz="2400" dirty="0" err="1"/>
              <a:t>което</a:t>
            </a:r>
            <a:r>
              <a:rPr lang="ru-RU" sz="2400" dirty="0"/>
              <a:t> </a:t>
            </a:r>
            <a:r>
              <a:rPr lang="ru-RU" sz="2400" dirty="0" err="1"/>
              <a:t>пострадалият</a:t>
            </a:r>
            <a:r>
              <a:rPr lang="ru-RU" sz="2400" dirty="0"/>
              <a:t> се </a:t>
            </a:r>
            <a:r>
              <a:rPr lang="ru-RU" sz="2400" dirty="0" err="1"/>
              <a:t>намира</a:t>
            </a:r>
            <a:r>
              <a:rPr lang="ru-RU" sz="2400" dirty="0"/>
              <a:t> или е бил </a:t>
            </a:r>
            <a:r>
              <a:rPr lang="ru-RU" sz="2400" dirty="0" err="1"/>
              <a:t>във</a:t>
            </a:r>
            <a:r>
              <a:rPr lang="ru-RU" sz="2400" dirty="0"/>
              <a:t> </a:t>
            </a:r>
            <a:r>
              <a:rPr lang="ru-RU" sz="2400" dirty="0" err="1"/>
              <a:t>фактическо</a:t>
            </a:r>
            <a:r>
              <a:rPr lang="ru-RU" sz="2400" dirty="0"/>
              <a:t> </a:t>
            </a:r>
            <a:r>
              <a:rPr lang="ru-RU" sz="2400" dirty="0" err="1"/>
              <a:t>съпружеско</a:t>
            </a:r>
            <a:r>
              <a:rPr lang="ru-RU" sz="2400" dirty="0"/>
              <a:t> </a:t>
            </a:r>
            <a:r>
              <a:rPr lang="ru-RU" sz="2400" dirty="0" err="1"/>
              <a:t>съжителство</a:t>
            </a:r>
            <a:r>
              <a:rPr lang="ru-RU" sz="2400" dirty="0"/>
              <a:t> (</a:t>
            </a:r>
            <a:r>
              <a:rPr lang="ru-RU" sz="2400" dirty="0" err="1"/>
              <a:t>живели</a:t>
            </a:r>
            <a:r>
              <a:rPr lang="ru-RU" sz="2400" dirty="0"/>
              <a:t> </a:t>
            </a:r>
            <a:r>
              <a:rPr lang="ru-RU" sz="2400" dirty="0" err="1"/>
              <a:t>са</a:t>
            </a:r>
            <a:r>
              <a:rPr lang="ru-RU" sz="2400" dirty="0"/>
              <a:t> или </a:t>
            </a:r>
            <a:r>
              <a:rPr lang="ru-RU" sz="2400" dirty="0" err="1"/>
              <a:t>живеят</a:t>
            </a:r>
            <a:r>
              <a:rPr lang="ru-RU" sz="2400" dirty="0"/>
              <a:t> </a:t>
            </a:r>
            <a:r>
              <a:rPr lang="ru-RU" sz="2400" dirty="0" smtClean="0"/>
              <a:t>«на </a:t>
            </a:r>
            <a:r>
              <a:rPr lang="ru-RU" sz="2400" dirty="0" err="1"/>
              <a:t>семейни</a:t>
            </a:r>
            <a:r>
              <a:rPr lang="ru-RU" sz="2400" dirty="0"/>
              <a:t> начала»);</a:t>
            </a:r>
          </a:p>
          <a:p>
            <a:pPr marL="397764" indent="-342900" algn="just">
              <a:buClr>
                <a:schemeClr val="accent1">
                  <a:lumMod val="60000"/>
                  <a:lumOff val="40000"/>
                </a:schemeClr>
              </a:buClr>
              <a:buFont typeface="Wingdings" panose="05000000000000000000" pitchFamily="2" charset="2"/>
              <a:buChar char="Ø"/>
            </a:pPr>
            <a:r>
              <a:rPr lang="ru-RU" sz="2400" dirty="0" smtClean="0"/>
              <a:t>лице, от </a:t>
            </a:r>
            <a:r>
              <a:rPr lang="ru-RU" sz="2400" dirty="0" err="1" smtClean="0"/>
              <a:t>което</a:t>
            </a:r>
            <a:r>
              <a:rPr lang="ru-RU" sz="2400" dirty="0" smtClean="0"/>
              <a:t> </a:t>
            </a:r>
            <a:r>
              <a:rPr lang="ru-RU" sz="2400" dirty="0" err="1" smtClean="0"/>
              <a:t>пострадалият</a:t>
            </a:r>
            <a:r>
              <a:rPr lang="ru-RU" sz="2400" dirty="0" smtClean="0"/>
              <a:t> </a:t>
            </a:r>
            <a:r>
              <a:rPr lang="ru-RU" sz="2400" dirty="0" err="1" smtClean="0"/>
              <a:t>има</a:t>
            </a:r>
            <a:r>
              <a:rPr lang="ru-RU" sz="2400" dirty="0" smtClean="0"/>
              <a:t> </a:t>
            </a:r>
            <a:r>
              <a:rPr lang="ru-RU" sz="2400" dirty="0" err="1" smtClean="0"/>
              <a:t>дете</a:t>
            </a:r>
            <a:r>
              <a:rPr lang="ru-RU" sz="2400" dirty="0" smtClean="0"/>
              <a:t>;</a:t>
            </a:r>
          </a:p>
          <a:p>
            <a:pPr marL="397764" indent="-342900" algn="just">
              <a:buClr>
                <a:schemeClr val="accent1">
                  <a:lumMod val="60000"/>
                  <a:lumOff val="40000"/>
                </a:schemeClr>
              </a:buClr>
              <a:buFont typeface="Wingdings" panose="05000000000000000000" pitchFamily="2" charset="2"/>
              <a:buChar char="Ø"/>
            </a:pPr>
            <a:r>
              <a:rPr lang="ru-RU" sz="2400" dirty="0" err="1" smtClean="0"/>
              <a:t>настойник</a:t>
            </a:r>
            <a:r>
              <a:rPr lang="ru-RU" sz="2400" dirty="0"/>
              <a:t>, </a:t>
            </a:r>
            <a:r>
              <a:rPr lang="ru-RU" sz="2400" dirty="0" err="1"/>
              <a:t>попечител</a:t>
            </a:r>
            <a:r>
              <a:rPr lang="ru-RU" sz="2400" dirty="0"/>
              <a:t> или </a:t>
            </a:r>
            <a:r>
              <a:rPr lang="ru-RU" sz="2400" dirty="0" err="1"/>
              <a:t>приемен</a:t>
            </a:r>
            <a:r>
              <a:rPr lang="ru-RU" sz="2400" dirty="0"/>
              <a:t> </a:t>
            </a:r>
            <a:r>
              <a:rPr lang="ru-RU" sz="2400" dirty="0" err="1" smtClean="0"/>
              <a:t>родител</a:t>
            </a:r>
            <a:r>
              <a:rPr lang="ru-RU" sz="2400" dirty="0" smtClean="0"/>
              <a:t>;</a:t>
            </a:r>
            <a:endParaRPr lang="ru-RU" sz="2400" dirty="0"/>
          </a:p>
          <a:p>
            <a:pPr marL="397764" indent="-342900" algn="just">
              <a:buClr>
                <a:schemeClr val="accent1">
                  <a:lumMod val="60000"/>
                  <a:lumOff val="40000"/>
                </a:schemeClr>
              </a:buClr>
              <a:buFont typeface="Wingdings" panose="05000000000000000000" pitchFamily="2" charset="2"/>
              <a:buChar char="Ø"/>
            </a:pPr>
            <a:r>
              <a:rPr lang="ru-RU" sz="2400" dirty="0" err="1"/>
              <a:t>възходящ</a:t>
            </a:r>
            <a:r>
              <a:rPr lang="ru-RU" sz="2400" dirty="0"/>
              <a:t> или </a:t>
            </a:r>
            <a:r>
              <a:rPr lang="ru-RU" sz="2400" dirty="0" err="1"/>
              <a:t>низходящ</a:t>
            </a:r>
            <a:r>
              <a:rPr lang="ru-RU" sz="2400" dirty="0"/>
              <a:t> на </a:t>
            </a:r>
            <a:r>
              <a:rPr lang="ru-RU" sz="2400" dirty="0" err="1"/>
              <a:t>лицето</a:t>
            </a:r>
            <a:r>
              <a:rPr lang="ru-RU" sz="2400" dirty="0"/>
              <a:t>, с </a:t>
            </a:r>
            <a:r>
              <a:rPr lang="ru-RU" sz="2400" dirty="0" err="1"/>
              <a:t>което</a:t>
            </a:r>
            <a:r>
              <a:rPr lang="ru-RU" sz="2400" dirty="0"/>
              <a:t> </a:t>
            </a:r>
            <a:r>
              <a:rPr lang="ru-RU" sz="2400" dirty="0" err="1"/>
              <a:t>пострадалият</a:t>
            </a:r>
            <a:r>
              <a:rPr lang="ru-RU" sz="2400" dirty="0"/>
              <a:t> се </a:t>
            </a:r>
            <a:r>
              <a:rPr lang="ru-RU" sz="2400" dirty="0" err="1"/>
              <a:t>намира</a:t>
            </a:r>
            <a:r>
              <a:rPr lang="ru-RU" sz="2400" dirty="0"/>
              <a:t> </a:t>
            </a:r>
            <a:r>
              <a:rPr lang="ru-RU" sz="2400" dirty="0" err="1"/>
              <a:t>във</a:t>
            </a:r>
            <a:r>
              <a:rPr lang="ru-RU" sz="2400" dirty="0"/>
              <a:t> </a:t>
            </a:r>
            <a:r>
              <a:rPr lang="ru-RU" sz="2400" dirty="0" err="1"/>
              <a:t>фактическо</a:t>
            </a:r>
            <a:r>
              <a:rPr lang="ru-RU" sz="2400" dirty="0"/>
              <a:t> </a:t>
            </a:r>
            <a:r>
              <a:rPr lang="ru-RU" sz="2400" dirty="0" err="1"/>
              <a:t>съпружеско</a:t>
            </a:r>
            <a:r>
              <a:rPr lang="ru-RU" sz="2400" dirty="0"/>
              <a:t> </a:t>
            </a:r>
            <a:r>
              <a:rPr lang="ru-RU" sz="2400" dirty="0" err="1" smtClean="0"/>
              <a:t>съжителство</a:t>
            </a:r>
            <a:r>
              <a:rPr lang="ru-RU" sz="2400" dirty="0" smtClean="0"/>
              <a:t> (родители, баба, </a:t>
            </a:r>
            <a:r>
              <a:rPr lang="ru-RU" sz="2400" dirty="0" err="1" smtClean="0"/>
              <a:t>дядо</a:t>
            </a:r>
            <a:r>
              <a:rPr lang="ru-RU" sz="2400" dirty="0" smtClean="0"/>
              <a:t>, </a:t>
            </a:r>
            <a:r>
              <a:rPr lang="ru-RU" sz="2400" dirty="0" err="1" smtClean="0"/>
              <a:t>деца</a:t>
            </a:r>
            <a:r>
              <a:rPr lang="ru-RU" sz="2400" dirty="0" smtClean="0"/>
              <a:t>, </a:t>
            </a:r>
            <a:r>
              <a:rPr lang="ru-RU" sz="2400" dirty="0" err="1" smtClean="0"/>
              <a:t>внуци</a:t>
            </a:r>
            <a:r>
              <a:rPr lang="ru-RU" sz="2400" dirty="0" smtClean="0"/>
              <a:t> на </a:t>
            </a:r>
            <a:r>
              <a:rPr lang="ru-RU" sz="2400" dirty="0" err="1" smtClean="0"/>
              <a:t>съжителя</a:t>
            </a:r>
            <a:r>
              <a:rPr lang="ru-RU" sz="2400" dirty="0" smtClean="0"/>
              <a:t>);</a:t>
            </a:r>
            <a:endParaRPr lang="ru-RU" sz="2400" dirty="0"/>
          </a:p>
          <a:p>
            <a:pPr marL="397764" indent="-342900" algn="just">
              <a:buClr>
                <a:schemeClr val="accent1">
                  <a:lumMod val="60000"/>
                  <a:lumOff val="40000"/>
                </a:schemeClr>
              </a:buClr>
              <a:buFont typeface="Wingdings" panose="05000000000000000000" pitchFamily="2" charset="2"/>
              <a:buChar char="Ø"/>
            </a:pPr>
            <a:r>
              <a:rPr lang="ru-RU" sz="2400" dirty="0"/>
              <a:t>лице, с </a:t>
            </a:r>
            <a:r>
              <a:rPr lang="ru-RU" sz="2400" dirty="0" err="1"/>
              <a:t>което</a:t>
            </a:r>
            <a:r>
              <a:rPr lang="ru-RU" sz="2400" dirty="0"/>
              <a:t> </a:t>
            </a:r>
            <a:r>
              <a:rPr lang="ru-RU" sz="2400" dirty="0" err="1"/>
              <a:t>родителят</a:t>
            </a:r>
            <a:r>
              <a:rPr lang="ru-RU" sz="2400" dirty="0"/>
              <a:t> на </a:t>
            </a:r>
            <a:r>
              <a:rPr lang="ru-RU" sz="2400" dirty="0" err="1"/>
              <a:t>пострадалия</a:t>
            </a:r>
            <a:r>
              <a:rPr lang="ru-RU" sz="2400" dirty="0"/>
              <a:t> се </a:t>
            </a:r>
            <a:r>
              <a:rPr lang="ru-RU" sz="2400" dirty="0" err="1"/>
              <a:t>намира</a:t>
            </a:r>
            <a:r>
              <a:rPr lang="ru-RU" sz="2400" dirty="0"/>
              <a:t> или е бил </a:t>
            </a:r>
            <a:r>
              <a:rPr lang="ru-RU" sz="2400" dirty="0" err="1"/>
              <a:t>във</a:t>
            </a:r>
            <a:r>
              <a:rPr lang="ru-RU" sz="2400" dirty="0"/>
              <a:t> </a:t>
            </a:r>
            <a:r>
              <a:rPr lang="ru-RU" sz="2400" dirty="0" err="1"/>
              <a:t>фактическо</a:t>
            </a:r>
            <a:r>
              <a:rPr lang="ru-RU" sz="2400" dirty="0"/>
              <a:t> </a:t>
            </a:r>
            <a:r>
              <a:rPr lang="ru-RU" sz="2400" dirty="0" err="1"/>
              <a:t>съпружеско</a:t>
            </a:r>
            <a:r>
              <a:rPr lang="ru-RU" sz="2400" dirty="0"/>
              <a:t> </a:t>
            </a:r>
            <a:r>
              <a:rPr lang="ru-RU" sz="2400" dirty="0" err="1"/>
              <a:t>съжителство</a:t>
            </a:r>
            <a:r>
              <a:rPr lang="ru-RU" sz="2400" dirty="0"/>
              <a:t>.</a:t>
            </a:r>
          </a:p>
          <a:p>
            <a:pPr marL="397764" indent="-342900" algn="just">
              <a:buClr>
                <a:schemeClr val="accent1">
                  <a:lumMod val="60000"/>
                  <a:lumOff val="40000"/>
                </a:schemeClr>
              </a:buClr>
              <a:buFont typeface="Wingdings" panose="05000000000000000000" pitchFamily="2" charset="2"/>
              <a:buChar char="Ø"/>
            </a:pPr>
            <a:endParaRPr lang="bg-BG" sz="2400" dirty="0"/>
          </a:p>
        </p:txBody>
      </p:sp>
    </p:spTree>
    <p:extLst>
      <p:ext uri="{BB962C8B-B14F-4D97-AF65-F5344CB8AC3E}">
        <p14:creationId xmlns:p14="http://schemas.microsoft.com/office/powerpoint/2010/main" val="151443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04663"/>
            <a:ext cx="7239000" cy="1080121"/>
          </a:xfrm>
        </p:spPr>
        <p:txBody>
          <a:bodyPr>
            <a:normAutofit fontScale="90000"/>
          </a:bodyPr>
          <a:lstStyle/>
          <a:p>
            <a:r>
              <a:rPr lang="bg-BG" dirty="0" smtClean="0">
                <a:solidFill>
                  <a:srgbClr val="FF0000"/>
                </a:solidFill>
              </a:rPr>
              <a:t>Как да потърсим защита </a:t>
            </a:r>
            <a:r>
              <a:rPr lang="bg-BG" dirty="0">
                <a:solidFill>
                  <a:srgbClr val="FF0000"/>
                </a:solidFill>
              </a:rPr>
              <a:t>от домашно </a:t>
            </a:r>
            <a:r>
              <a:rPr lang="bg-BG" dirty="0" smtClean="0">
                <a:solidFill>
                  <a:srgbClr val="FF0000"/>
                </a:solidFill>
              </a:rPr>
              <a:t>насилие?</a:t>
            </a:r>
            <a:endParaRPr lang="bg-BG" dirty="0">
              <a:solidFill>
                <a:srgbClr val="FF0000"/>
              </a:solidFill>
            </a:endParaRPr>
          </a:p>
        </p:txBody>
      </p:sp>
      <p:sp>
        <p:nvSpPr>
          <p:cNvPr id="3" name="Текстов контейнер 2"/>
          <p:cNvSpPr>
            <a:spLocks noGrp="1"/>
          </p:cNvSpPr>
          <p:nvPr>
            <p:ph type="body" idx="1"/>
          </p:nvPr>
        </p:nvSpPr>
        <p:spPr>
          <a:xfrm>
            <a:off x="381000" y="1633536"/>
            <a:ext cx="8007424" cy="4891808"/>
          </a:xfrm>
        </p:spPr>
        <p:txBody>
          <a:bodyPr>
            <a:normAutofit lnSpcReduction="10000"/>
          </a:bodyPr>
          <a:lstStyle/>
          <a:p>
            <a:pPr algn="just"/>
            <a:r>
              <a:rPr lang="bg-BG" sz="2400" dirty="0" smtClean="0"/>
              <a:t>За да се потърси защита от домашно насилие от съда, е необходимо да бъде подадена писмена молба.</a:t>
            </a:r>
          </a:p>
          <a:p>
            <a:pPr algn="just"/>
            <a:endParaRPr lang="bg-BG" sz="800" dirty="0" smtClean="0"/>
          </a:p>
          <a:p>
            <a:pPr algn="just"/>
            <a:r>
              <a:rPr lang="bg-BG" sz="2400" dirty="0" smtClean="0"/>
              <a:t>Молбата се подава в </a:t>
            </a:r>
            <a:r>
              <a:rPr lang="ru-RU" sz="2400" dirty="0" smtClean="0"/>
              <a:t>срок </a:t>
            </a:r>
            <a:r>
              <a:rPr lang="ru-RU" sz="2400" b="1" dirty="0">
                <a:solidFill>
                  <a:srgbClr val="FF0000"/>
                </a:solidFill>
              </a:rPr>
              <a:t>до един </a:t>
            </a:r>
            <a:r>
              <a:rPr lang="ru-RU" sz="2400" b="1" dirty="0" err="1">
                <a:solidFill>
                  <a:srgbClr val="FF0000"/>
                </a:solidFill>
              </a:rPr>
              <a:t>месец</a:t>
            </a:r>
            <a:r>
              <a:rPr lang="ru-RU" sz="2400" b="1" dirty="0">
                <a:solidFill>
                  <a:srgbClr val="FF0000"/>
                </a:solidFill>
              </a:rPr>
              <a:t> </a:t>
            </a:r>
            <a:r>
              <a:rPr lang="ru-RU" sz="2400" dirty="0"/>
              <a:t>от </a:t>
            </a:r>
            <a:r>
              <a:rPr lang="ru-RU" sz="2400" dirty="0" err="1" smtClean="0"/>
              <a:t>извършване</a:t>
            </a:r>
            <a:r>
              <a:rPr lang="ru-RU" sz="2400" dirty="0" smtClean="0"/>
              <a:t> на акта </a:t>
            </a:r>
            <a:r>
              <a:rPr lang="ru-RU" sz="2400" dirty="0"/>
              <a:t>на </a:t>
            </a:r>
            <a:r>
              <a:rPr lang="ru-RU" sz="2400" dirty="0" err="1"/>
              <a:t>домашно</a:t>
            </a:r>
            <a:r>
              <a:rPr lang="ru-RU" sz="2400" dirty="0"/>
              <a:t> насилие</a:t>
            </a:r>
            <a:r>
              <a:rPr lang="ru-RU" sz="2400" dirty="0" smtClean="0"/>
              <a:t>.</a:t>
            </a:r>
            <a:endParaRPr lang="ru-RU" sz="800" dirty="0" smtClean="0"/>
          </a:p>
          <a:p>
            <a:pPr algn="just"/>
            <a:r>
              <a:rPr lang="bg-BG" sz="2400" dirty="0" smtClean="0"/>
              <a:t>Молбата се подава </a:t>
            </a:r>
            <a:r>
              <a:rPr lang="bg-BG" sz="2400" b="1" dirty="0" smtClean="0">
                <a:solidFill>
                  <a:srgbClr val="FF0000"/>
                </a:solidFill>
              </a:rPr>
              <a:t>до районния съд </a:t>
            </a:r>
            <a:r>
              <a:rPr lang="bg-BG" sz="2400" dirty="0" smtClean="0"/>
              <a:t>по </a:t>
            </a:r>
            <a:r>
              <a:rPr lang="ru-RU" sz="2400" dirty="0" err="1" smtClean="0"/>
              <a:t>постоянния</a:t>
            </a:r>
            <a:r>
              <a:rPr lang="ru-RU" sz="2400" dirty="0" smtClean="0"/>
              <a:t> </a:t>
            </a:r>
            <a:r>
              <a:rPr lang="ru-RU" sz="2400" dirty="0"/>
              <a:t>или </a:t>
            </a:r>
            <a:r>
              <a:rPr lang="ru-RU" sz="2400" dirty="0" err="1"/>
              <a:t>настоящия</a:t>
            </a:r>
            <a:r>
              <a:rPr lang="ru-RU" sz="2400" dirty="0"/>
              <a:t> адрес на </a:t>
            </a:r>
            <a:r>
              <a:rPr lang="ru-RU" sz="2400" dirty="0" err="1"/>
              <a:t>пострадалото</a:t>
            </a:r>
            <a:r>
              <a:rPr lang="ru-RU" sz="2400" dirty="0"/>
              <a:t> </a:t>
            </a:r>
            <a:r>
              <a:rPr lang="ru-RU" sz="2400" dirty="0" smtClean="0"/>
              <a:t>лице (</a:t>
            </a:r>
            <a:r>
              <a:rPr lang="ru-RU" sz="2400" dirty="0" err="1" smtClean="0"/>
              <a:t>населените</a:t>
            </a:r>
            <a:r>
              <a:rPr lang="ru-RU" sz="2400" dirty="0" smtClean="0"/>
              <a:t> места, </a:t>
            </a:r>
            <a:r>
              <a:rPr lang="ru-RU" sz="2400" dirty="0" err="1" smtClean="0"/>
              <a:t>включени</a:t>
            </a:r>
            <a:r>
              <a:rPr lang="ru-RU" sz="2400" dirty="0" smtClean="0"/>
              <a:t> в </a:t>
            </a:r>
            <a:r>
              <a:rPr lang="ru-RU" sz="2400" dirty="0" err="1" smtClean="0"/>
              <a:t>съдебния</a:t>
            </a:r>
            <a:r>
              <a:rPr lang="ru-RU" sz="2400" dirty="0" smtClean="0"/>
              <a:t> район на </a:t>
            </a:r>
            <a:r>
              <a:rPr lang="ru-RU" sz="2400" dirty="0" err="1" smtClean="0"/>
              <a:t>Районен</a:t>
            </a:r>
            <a:r>
              <a:rPr lang="ru-RU" sz="2400" dirty="0" smtClean="0"/>
              <a:t> </a:t>
            </a:r>
            <a:r>
              <a:rPr lang="ru-RU" sz="2400" dirty="0" err="1" smtClean="0"/>
              <a:t>съд</a:t>
            </a:r>
            <a:r>
              <a:rPr lang="ru-RU" sz="2400" dirty="0" smtClean="0"/>
              <a:t> – Горна </a:t>
            </a:r>
            <a:r>
              <a:rPr lang="ru-RU" sz="2400" dirty="0" err="1" smtClean="0"/>
              <a:t>Оряховица</a:t>
            </a:r>
            <a:r>
              <a:rPr lang="ru-RU" sz="2400" dirty="0" smtClean="0"/>
              <a:t>, </a:t>
            </a:r>
            <a:r>
              <a:rPr lang="ru-RU" sz="2400" dirty="0" err="1" smtClean="0"/>
              <a:t>може</a:t>
            </a:r>
            <a:r>
              <a:rPr lang="ru-RU" sz="2400" dirty="0" smtClean="0"/>
              <a:t> да видите </a:t>
            </a:r>
            <a:r>
              <a:rPr lang="ru-RU" sz="2400" dirty="0" smtClean="0">
                <a:solidFill>
                  <a:schemeClr val="accent1">
                    <a:lumMod val="40000"/>
                    <a:lumOff val="60000"/>
                  </a:schemeClr>
                </a:solidFill>
                <a:hlinkClick r:id="rId2"/>
              </a:rPr>
              <a:t>тук</a:t>
            </a:r>
            <a:r>
              <a:rPr lang="ru-RU" sz="2400" dirty="0" smtClean="0"/>
              <a:t>).</a:t>
            </a:r>
          </a:p>
          <a:p>
            <a:pPr algn="just"/>
            <a:r>
              <a:rPr lang="ru-RU" sz="2400" dirty="0" smtClean="0"/>
              <a:t>При </a:t>
            </a:r>
            <a:r>
              <a:rPr lang="ru-RU" sz="2400" dirty="0" err="1" smtClean="0"/>
              <a:t>подаване</a:t>
            </a:r>
            <a:r>
              <a:rPr lang="ru-RU" sz="2400" dirty="0" smtClean="0"/>
              <a:t> на </a:t>
            </a:r>
            <a:r>
              <a:rPr lang="ru-RU" sz="2400" dirty="0" err="1" smtClean="0"/>
              <a:t>молбата</a:t>
            </a:r>
            <a:r>
              <a:rPr lang="ru-RU" sz="2400" dirty="0" smtClean="0"/>
              <a:t> не се </a:t>
            </a:r>
            <a:r>
              <a:rPr lang="bg-BG" sz="2400" dirty="0" smtClean="0"/>
              <a:t>заплаща държавна такса.</a:t>
            </a:r>
          </a:p>
          <a:p>
            <a:pPr algn="just"/>
            <a:r>
              <a:rPr lang="bg-BG" sz="2400" dirty="0" smtClean="0"/>
              <a:t>С молбата може да се поиска от съда предоставяне на правна помощ – безплатна адвокатска защита (примерни бланки за такава молба и придружаващата я декларация може да изтеглите от </a:t>
            </a:r>
            <a:r>
              <a:rPr lang="bg-BG" sz="2400" dirty="0" smtClean="0">
                <a:hlinkClick r:id="rId3"/>
              </a:rPr>
              <a:t>тук</a:t>
            </a:r>
            <a:r>
              <a:rPr lang="bg-BG" sz="2400" dirty="0" smtClean="0"/>
              <a:t>).</a:t>
            </a:r>
            <a:endParaRPr lang="bg-BG" sz="2400" dirty="0"/>
          </a:p>
        </p:txBody>
      </p:sp>
    </p:spTree>
    <p:extLst>
      <p:ext uri="{BB962C8B-B14F-4D97-AF65-F5344CB8AC3E}">
        <p14:creationId xmlns:p14="http://schemas.microsoft.com/office/powerpoint/2010/main" val="3150799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260648"/>
            <a:ext cx="7239000" cy="1008111"/>
          </a:xfrm>
        </p:spPr>
        <p:txBody>
          <a:bodyPr>
            <a:normAutofit/>
          </a:bodyPr>
          <a:lstStyle/>
          <a:p>
            <a:r>
              <a:rPr lang="bg-BG" sz="3000" dirty="0" smtClean="0">
                <a:solidFill>
                  <a:srgbClr val="FF0000"/>
                </a:solidFill>
              </a:rPr>
              <a:t>Какво трябва да съдържа молбата за защита от домашно насилие?</a:t>
            </a:r>
            <a:endParaRPr lang="bg-BG" sz="3000" dirty="0">
              <a:solidFill>
                <a:srgbClr val="FF0000"/>
              </a:solidFill>
            </a:endParaRPr>
          </a:p>
        </p:txBody>
      </p:sp>
      <p:sp>
        <p:nvSpPr>
          <p:cNvPr id="3" name="Текстов контейнер 2"/>
          <p:cNvSpPr>
            <a:spLocks noGrp="1"/>
          </p:cNvSpPr>
          <p:nvPr>
            <p:ph type="body" idx="1"/>
          </p:nvPr>
        </p:nvSpPr>
        <p:spPr>
          <a:xfrm>
            <a:off x="323528" y="1340768"/>
            <a:ext cx="8079432" cy="5400600"/>
          </a:xfrm>
        </p:spPr>
        <p:txBody>
          <a:bodyPr>
            <a:noAutofit/>
          </a:bodyPr>
          <a:lstStyle/>
          <a:p>
            <a:pPr marL="397764" indent="-342900" algn="just">
              <a:buClr>
                <a:schemeClr val="accent1">
                  <a:lumMod val="60000"/>
                  <a:lumOff val="40000"/>
                </a:schemeClr>
              </a:buClr>
              <a:buFont typeface="Wingdings" panose="05000000000000000000" pitchFamily="2" charset="2"/>
              <a:buChar char="Ø"/>
            </a:pPr>
            <a:r>
              <a:rPr lang="ru-RU" sz="2300" dirty="0" err="1" smtClean="0"/>
              <a:t>Имената</a:t>
            </a:r>
            <a:r>
              <a:rPr lang="ru-RU" sz="2300" dirty="0"/>
              <a:t>, адреса и </a:t>
            </a:r>
            <a:r>
              <a:rPr lang="ru-RU" sz="2300" dirty="0" err="1"/>
              <a:t>единния</a:t>
            </a:r>
            <a:r>
              <a:rPr lang="ru-RU" sz="2300" dirty="0"/>
              <a:t> граждански номер на </a:t>
            </a:r>
            <a:r>
              <a:rPr lang="ru-RU" sz="2300" dirty="0" err="1" smtClean="0"/>
              <a:t>лицето</a:t>
            </a:r>
            <a:r>
              <a:rPr lang="ru-RU" sz="2300" dirty="0" smtClean="0"/>
              <a:t>, </a:t>
            </a:r>
            <a:r>
              <a:rPr lang="ru-RU" sz="2300" dirty="0" err="1" smtClean="0"/>
              <a:t>което</a:t>
            </a:r>
            <a:r>
              <a:rPr lang="ru-RU" sz="2300" dirty="0" smtClean="0"/>
              <a:t> </a:t>
            </a:r>
            <a:r>
              <a:rPr lang="ru-RU" sz="2300" dirty="0" err="1" smtClean="0"/>
              <a:t>подава</a:t>
            </a:r>
            <a:r>
              <a:rPr lang="ru-RU" sz="2300" dirty="0" smtClean="0"/>
              <a:t> </a:t>
            </a:r>
            <a:r>
              <a:rPr lang="ru-RU" sz="2300" dirty="0" err="1" smtClean="0"/>
              <a:t>молбата</a:t>
            </a:r>
            <a:r>
              <a:rPr lang="ru-RU" sz="2300" dirty="0" smtClean="0"/>
              <a:t> (</a:t>
            </a:r>
            <a:r>
              <a:rPr lang="ru-RU" sz="2300" dirty="0" err="1" smtClean="0"/>
              <a:t>молителя</a:t>
            </a:r>
            <a:r>
              <a:rPr lang="ru-RU" sz="2300" dirty="0" smtClean="0"/>
              <a:t>). </a:t>
            </a:r>
            <a:r>
              <a:rPr lang="ru-RU" sz="2300" dirty="0" err="1" smtClean="0"/>
              <a:t>Ако</a:t>
            </a:r>
            <a:r>
              <a:rPr lang="ru-RU" sz="2300" dirty="0" smtClean="0"/>
              <a:t> </a:t>
            </a:r>
            <a:r>
              <a:rPr lang="ru-RU" sz="2300" dirty="0" err="1" smtClean="0"/>
              <a:t>молбата</a:t>
            </a:r>
            <a:r>
              <a:rPr lang="ru-RU" sz="2300" dirty="0" smtClean="0"/>
              <a:t> не се </a:t>
            </a:r>
            <a:r>
              <a:rPr lang="ru-RU" sz="2300" dirty="0" err="1" smtClean="0"/>
              <a:t>подава</a:t>
            </a:r>
            <a:r>
              <a:rPr lang="ru-RU" sz="2300" dirty="0" smtClean="0"/>
              <a:t> от </a:t>
            </a:r>
            <a:r>
              <a:rPr lang="ru-RU" sz="2300" dirty="0" err="1" smtClean="0"/>
              <a:t>пострадлия</a:t>
            </a:r>
            <a:r>
              <a:rPr lang="ru-RU" sz="2300" dirty="0" smtClean="0"/>
              <a:t>, </a:t>
            </a:r>
            <a:r>
              <a:rPr lang="ru-RU" sz="2300" dirty="0" err="1" smtClean="0"/>
              <a:t>тя</a:t>
            </a:r>
            <a:r>
              <a:rPr lang="ru-RU" sz="2300" dirty="0" smtClean="0"/>
              <a:t> </a:t>
            </a:r>
            <a:r>
              <a:rPr lang="ru-RU" sz="2300" dirty="0" err="1" smtClean="0"/>
              <a:t>трябва</a:t>
            </a:r>
            <a:r>
              <a:rPr lang="ru-RU" sz="2300" dirty="0" smtClean="0"/>
              <a:t> да съдържа и </a:t>
            </a:r>
            <a:r>
              <a:rPr lang="ru-RU" sz="2300" dirty="0" err="1" smtClean="0"/>
              <a:t>неговите</a:t>
            </a:r>
            <a:r>
              <a:rPr lang="ru-RU" sz="2300" dirty="0" smtClean="0"/>
              <a:t> </a:t>
            </a:r>
            <a:r>
              <a:rPr lang="ru-RU" sz="2300" dirty="0" err="1" smtClean="0"/>
              <a:t>данни</a:t>
            </a:r>
            <a:r>
              <a:rPr lang="ru-RU" sz="2300" dirty="0"/>
              <a:t> </a:t>
            </a:r>
            <a:r>
              <a:rPr lang="ru-RU" sz="2300" dirty="0" smtClean="0"/>
              <a:t>и </a:t>
            </a:r>
            <a:r>
              <a:rPr lang="ru-RU" sz="2300" dirty="0" err="1" smtClean="0"/>
              <a:t>връзката</a:t>
            </a:r>
            <a:r>
              <a:rPr lang="ru-RU" sz="2300" dirty="0" smtClean="0"/>
              <a:t> между него и </a:t>
            </a:r>
            <a:r>
              <a:rPr lang="ru-RU" sz="2300" dirty="0" err="1" smtClean="0"/>
              <a:t>молителя</a:t>
            </a:r>
            <a:r>
              <a:rPr lang="ru-RU" sz="2300" dirty="0" smtClean="0"/>
              <a:t>. Ако </a:t>
            </a:r>
            <a:r>
              <a:rPr lang="ru-RU" sz="2300" dirty="0"/>
              <a:t>пострадалото лице не може или не желае да разкрие </a:t>
            </a:r>
            <a:r>
              <a:rPr lang="ru-RU" sz="2300" dirty="0" smtClean="0"/>
              <a:t>адреса си, </a:t>
            </a:r>
            <a:r>
              <a:rPr lang="ru-RU" sz="2300" dirty="0"/>
              <a:t>то може да посочи друг </a:t>
            </a:r>
            <a:r>
              <a:rPr lang="ru-RU" sz="2300" dirty="0" smtClean="0"/>
              <a:t>адрес, на който може да бъде призовано;</a:t>
            </a:r>
            <a:endParaRPr lang="ru-RU" sz="2300" dirty="0"/>
          </a:p>
          <a:p>
            <a:pPr marL="397764" indent="-342900" algn="just">
              <a:buClr>
                <a:schemeClr val="accent1">
                  <a:lumMod val="60000"/>
                  <a:lumOff val="40000"/>
                </a:schemeClr>
              </a:buClr>
              <a:buFont typeface="Wingdings" panose="05000000000000000000" pitchFamily="2" charset="2"/>
              <a:buChar char="Ø"/>
            </a:pPr>
            <a:r>
              <a:rPr lang="ru-RU" sz="2300" dirty="0" err="1"/>
              <a:t>И</a:t>
            </a:r>
            <a:r>
              <a:rPr lang="ru-RU" sz="2300" dirty="0" err="1" smtClean="0"/>
              <a:t>мената</a:t>
            </a:r>
            <a:r>
              <a:rPr lang="ru-RU" sz="2300" dirty="0" smtClean="0"/>
              <a:t> </a:t>
            </a:r>
            <a:r>
              <a:rPr lang="ru-RU" sz="2300" dirty="0"/>
              <a:t>и </a:t>
            </a:r>
            <a:r>
              <a:rPr lang="ru-RU" sz="2300" dirty="0" err="1"/>
              <a:t>настоящия</a:t>
            </a:r>
            <a:r>
              <a:rPr lang="ru-RU" sz="2300" dirty="0"/>
              <a:t> адрес на </a:t>
            </a:r>
            <a:r>
              <a:rPr lang="ru-RU" sz="2300" dirty="0" err="1"/>
              <a:t>извършителя</a:t>
            </a:r>
            <a:r>
              <a:rPr lang="ru-RU" sz="2300" dirty="0"/>
              <a:t> или друг адрес, на </a:t>
            </a:r>
            <a:r>
              <a:rPr lang="ru-RU" sz="2300" dirty="0" err="1"/>
              <a:t>който</a:t>
            </a:r>
            <a:r>
              <a:rPr lang="ru-RU" sz="2300" dirty="0"/>
              <a:t> </a:t>
            </a:r>
            <a:r>
              <a:rPr lang="ru-RU" sz="2300" dirty="0" err="1"/>
              <a:t>може</a:t>
            </a:r>
            <a:r>
              <a:rPr lang="ru-RU" sz="2300" dirty="0"/>
              <a:t> да </a:t>
            </a:r>
            <a:r>
              <a:rPr lang="ru-RU" sz="2300" dirty="0" err="1"/>
              <a:t>бъде</a:t>
            </a:r>
            <a:r>
              <a:rPr lang="ru-RU" sz="2300" dirty="0"/>
              <a:t> </a:t>
            </a:r>
            <a:r>
              <a:rPr lang="ru-RU" sz="2300" dirty="0" err="1"/>
              <a:t>призован</a:t>
            </a:r>
            <a:r>
              <a:rPr lang="ru-RU" sz="2300" dirty="0"/>
              <a:t>, </a:t>
            </a:r>
            <a:r>
              <a:rPr lang="ru-RU" sz="2300" dirty="0" err="1" smtClean="0"/>
              <a:t>както</a:t>
            </a:r>
            <a:r>
              <a:rPr lang="ru-RU" sz="2300" dirty="0" smtClean="0"/>
              <a:t> и телефон или факс;</a:t>
            </a:r>
            <a:endParaRPr lang="ru-RU" sz="2300" dirty="0"/>
          </a:p>
          <a:p>
            <a:pPr marL="397764" indent="-342900" algn="just">
              <a:buClr>
                <a:schemeClr val="accent1">
                  <a:lumMod val="60000"/>
                  <a:lumOff val="40000"/>
                </a:schemeClr>
              </a:buClr>
              <a:buFont typeface="Wingdings" panose="05000000000000000000" pitchFamily="2" charset="2"/>
              <a:buChar char="Ø"/>
            </a:pPr>
            <a:r>
              <a:rPr lang="ru-RU" sz="2300" dirty="0"/>
              <a:t>Д</a:t>
            </a:r>
            <a:r>
              <a:rPr lang="ru-RU" sz="2300" dirty="0" smtClean="0"/>
              <a:t>анни </a:t>
            </a:r>
            <a:r>
              <a:rPr lang="ru-RU" sz="2300" dirty="0"/>
              <a:t>за </a:t>
            </a:r>
            <a:r>
              <a:rPr lang="ru-RU" sz="2300" dirty="0" err="1"/>
              <a:t>семейната</a:t>
            </a:r>
            <a:r>
              <a:rPr lang="ru-RU" sz="2300" dirty="0"/>
              <a:t>, </a:t>
            </a:r>
            <a:r>
              <a:rPr lang="ru-RU" sz="2300" dirty="0" err="1"/>
              <a:t>родствената</a:t>
            </a:r>
            <a:r>
              <a:rPr lang="ru-RU" sz="2300" dirty="0"/>
              <a:t> или </a:t>
            </a:r>
            <a:r>
              <a:rPr lang="ru-RU" sz="2300" dirty="0" err="1"/>
              <a:t>фактическата</a:t>
            </a:r>
            <a:r>
              <a:rPr lang="ru-RU" sz="2300" dirty="0"/>
              <a:t> </a:t>
            </a:r>
            <a:r>
              <a:rPr lang="ru-RU" sz="2300" dirty="0" err="1"/>
              <a:t>връзка</a:t>
            </a:r>
            <a:r>
              <a:rPr lang="ru-RU" sz="2300" dirty="0"/>
              <a:t> между </a:t>
            </a:r>
            <a:r>
              <a:rPr lang="ru-RU" sz="2300" dirty="0" err="1"/>
              <a:t>пострадалото</a:t>
            </a:r>
            <a:r>
              <a:rPr lang="ru-RU" sz="2300" dirty="0"/>
              <a:t> лице и </a:t>
            </a:r>
            <a:r>
              <a:rPr lang="ru-RU" sz="2300" dirty="0" err="1" smtClean="0"/>
              <a:t>извършителя</a:t>
            </a:r>
            <a:r>
              <a:rPr lang="ru-RU" sz="2300" dirty="0" smtClean="0"/>
              <a:t>;</a:t>
            </a:r>
          </a:p>
          <a:p>
            <a:pPr marL="397764" indent="-342900" algn="just">
              <a:buClr>
                <a:schemeClr val="accent1">
                  <a:lumMod val="60000"/>
                  <a:lumOff val="40000"/>
                </a:schemeClr>
              </a:buClr>
              <a:buFont typeface="Wingdings" panose="05000000000000000000" pitchFamily="2" charset="2"/>
              <a:buChar char="Ø"/>
            </a:pPr>
            <a:r>
              <a:rPr lang="ru-RU" sz="2300" dirty="0" err="1" smtClean="0"/>
              <a:t>Датата</a:t>
            </a:r>
            <a:r>
              <a:rPr lang="ru-RU" sz="2300" dirty="0" smtClean="0"/>
              <a:t>, </a:t>
            </a:r>
            <a:r>
              <a:rPr lang="ru-RU" sz="2300" dirty="0" err="1"/>
              <a:t>мястото</a:t>
            </a:r>
            <a:r>
              <a:rPr lang="ru-RU" sz="2300" dirty="0"/>
              <a:t>, начина </a:t>
            </a:r>
            <a:r>
              <a:rPr lang="ru-RU" sz="2300" dirty="0" smtClean="0"/>
              <a:t>и </a:t>
            </a:r>
            <a:r>
              <a:rPr lang="ru-RU" sz="2300" dirty="0" err="1" smtClean="0"/>
              <a:t>всички</a:t>
            </a:r>
            <a:r>
              <a:rPr lang="ru-RU" sz="2300" dirty="0" smtClean="0"/>
              <a:t> </a:t>
            </a:r>
            <a:r>
              <a:rPr lang="ru-RU" sz="2300" dirty="0" err="1" smtClean="0"/>
              <a:t>обстоятелства</a:t>
            </a:r>
            <a:r>
              <a:rPr lang="ru-RU" sz="2300" dirty="0" smtClean="0"/>
              <a:t> </a:t>
            </a:r>
            <a:r>
              <a:rPr lang="ru-RU" sz="2300" dirty="0"/>
              <a:t>за </a:t>
            </a:r>
            <a:r>
              <a:rPr lang="ru-RU" sz="2300" dirty="0" err="1"/>
              <a:t>извършеното</a:t>
            </a:r>
            <a:r>
              <a:rPr lang="ru-RU" sz="2300" dirty="0"/>
              <a:t> </a:t>
            </a:r>
            <a:r>
              <a:rPr lang="ru-RU" sz="2300" dirty="0" err="1"/>
              <a:t>домашно</a:t>
            </a:r>
            <a:r>
              <a:rPr lang="ru-RU" sz="2300" dirty="0"/>
              <a:t> насилие;</a:t>
            </a:r>
          </a:p>
          <a:p>
            <a:pPr marL="397764" indent="-342900" algn="just">
              <a:buClr>
                <a:schemeClr val="accent1">
                  <a:lumMod val="60000"/>
                  <a:lumOff val="40000"/>
                </a:schemeClr>
              </a:buClr>
              <a:buFont typeface="Wingdings" panose="05000000000000000000" pitchFamily="2" charset="2"/>
              <a:buChar char="Ø"/>
            </a:pPr>
            <a:r>
              <a:rPr lang="ru-RU" sz="2300" dirty="0" err="1" smtClean="0"/>
              <a:t>Подпис</a:t>
            </a:r>
            <a:r>
              <a:rPr lang="ru-RU" sz="2300" dirty="0" smtClean="0"/>
              <a:t>;</a:t>
            </a:r>
            <a:endParaRPr lang="bg-BG" sz="2300" dirty="0"/>
          </a:p>
        </p:txBody>
      </p:sp>
    </p:spTree>
    <p:extLst>
      <p:ext uri="{BB962C8B-B14F-4D97-AF65-F5344CB8AC3E}">
        <p14:creationId xmlns:p14="http://schemas.microsoft.com/office/powerpoint/2010/main" val="4496168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solidFill>
                  <a:srgbClr val="FF0000"/>
                </a:solidFill>
              </a:rPr>
              <a:t>Какво е необходимо да се приложи към молбата за защита?</a:t>
            </a:r>
            <a:endParaRPr lang="bg-BG" dirty="0">
              <a:solidFill>
                <a:srgbClr val="FF0000"/>
              </a:solidFill>
            </a:endParaRPr>
          </a:p>
        </p:txBody>
      </p:sp>
      <p:sp>
        <p:nvSpPr>
          <p:cNvPr id="3" name="Текстов контейнер 2"/>
          <p:cNvSpPr>
            <a:spLocks noGrp="1"/>
          </p:cNvSpPr>
          <p:nvPr>
            <p:ph type="body" idx="1"/>
          </p:nvPr>
        </p:nvSpPr>
        <p:spPr>
          <a:xfrm>
            <a:off x="381000" y="1633536"/>
            <a:ext cx="8007424" cy="4963816"/>
          </a:xfrm>
        </p:spPr>
        <p:txBody>
          <a:bodyPr>
            <a:normAutofit lnSpcReduction="10000"/>
          </a:bodyPr>
          <a:lstStyle/>
          <a:p>
            <a:pPr marL="397764" indent="-342900" algn="just">
              <a:buClr>
                <a:schemeClr val="accent1">
                  <a:lumMod val="60000"/>
                  <a:lumOff val="40000"/>
                </a:schemeClr>
              </a:buClr>
              <a:buFont typeface="Wingdings" panose="05000000000000000000" pitchFamily="2" charset="2"/>
              <a:buChar char="Ø"/>
            </a:pPr>
            <a:r>
              <a:rPr lang="bg-BG" sz="2400" b="1" dirty="0" smtClean="0">
                <a:solidFill>
                  <a:srgbClr val="FF0000"/>
                </a:solidFill>
              </a:rPr>
              <a:t>Декларация</a:t>
            </a:r>
            <a:r>
              <a:rPr lang="bg-BG" sz="2400" dirty="0" smtClean="0">
                <a:solidFill>
                  <a:srgbClr val="FF0000"/>
                </a:solidFill>
              </a:rPr>
              <a:t> </a:t>
            </a:r>
            <a:r>
              <a:rPr lang="bg-BG" sz="2400" b="1" dirty="0" smtClean="0">
                <a:solidFill>
                  <a:srgbClr val="FF0000"/>
                </a:solidFill>
              </a:rPr>
              <a:t>за извършения акт на домашно насилие</a:t>
            </a:r>
            <a:r>
              <a:rPr lang="bg-BG" sz="2400" dirty="0" smtClean="0">
                <a:solidFill>
                  <a:schemeClr val="accent1">
                    <a:lumMod val="60000"/>
                    <a:lumOff val="40000"/>
                  </a:schemeClr>
                </a:solidFill>
              </a:rPr>
              <a:t>:</a:t>
            </a:r>
            <a:r>
              <a:rPr lang="bg-BG" sz="2400" dirty="0" smtClean="0"/>
              <a:t> Подава се от молителя и трябва да съдържа данни за извършителя и описание на акта на домашно насилие. Въз основа на тази декларация съдът може да предостави търсената зашита, ако няма други доказателства за извършеното домашно насилие.</a:t>
            </a:r>
          </a:p>
          <a:p>
            <a:pPr marL="397764" indent="-342900" algn="just">
              <a:buClr>
                <a:schemeClr val="accent1">
                  <a:lumMod val="60000"/>
                  <a:lumOff val="40000"/>
                </a:schemeClr>
              </a:buClr>
              <a:buFont typeface="Wingdings" panose="05000000000000000000" pitchFamily="2" charset="2"/>
              <a:buChar char="Ø"/>
            </a:pPr>
            <a:r>
              <a:rPr lang="bg-BG" sz="2400" b="1" dirty="0" smtClean="0">
                <a:solidFill>
                  <a:srgbClr val="FF0000"/>
                </a:solidFill>
              </a:rPr>
              <a:t>Документи</a:t>
            </a:r>
            <a:r>
              <a:rPr lang="bg-BG" sz="2400" dirty="0">
                <a:solidFill>
                  <a:srgbClr val="FF0000"/>
                </a:solidFill>
              </a:rPr>
              <a:t>, </a:t>
            </a:r>
            <a:r>
              <a:rPr lang="bg-BG" sz="2400" dirty="0"/>
              <a:t>ако молителят разполага с </a:t>
            </a:r>
            <a:r>
              <a:rPr lang="bg-BG" sz="2400" dirty="0" smtClean="0"/>
              <a:t>такива. Те могат да се отнасят до семейната или родствената връзка между пострадалия и извършителя (напр</a:t>
            </a:r>
            <a:r>
              <a:rPr lang="bg-BG" sz="2400" dirty="0" smtClean="0"/>
              <a:t>.</a:t>
            </a:r>
            <a:r>
              <a:rPr lang="en-US" sz="2400" dirty="0" smtClean="0"/>
              <a:t> </a:t>
            </a:r>
            <a:r>
              <a:rPr lang="bg-BG" sz="2400" dirty="0" smtClean="0"/>
              <a:t>удостоверение </a:t>
            </a:r>
            <a:r>
              <a:rPr lang="bg-BG" sz="2400" dirty="0" smtClean="0"/>
              <a:t>за раждане, за сключен граждански брак) или да са свързани с акта на домашно насилие (напр. документи от медицински прегледи).</a:t>
            </a:r>
          </a:p>
          <a:p>
            <a:pPr marL="397764" indent="-342900" algn="just">
              <a:buClr>
                <a:schemeClr val="accent1">
                  <a:lumMod val="60000"/>
                  <a:lumOff val="40000"/>
                </a:schemeClr>
              </a:buClr>
              <a:buFont typeface="Wingdings" panose="05000000000000000000" pitchFamily="2" charset="2"/>
              <a:buChar char="Ø"/>
            </a:pPr>
            <a:r>
              <a:rPr lang="bg-BG" sz="2400" b="1" dirty="0" smtClean="0">
                <a:solidFill>
                  <a:srgbClr val="FF0000"/>
                </a:solidFill>
              </a:rPr>
              <a:t>Пълномощно</a:t>
            </a:r>
            <a:r>
              <a:rPr lang="bg-BG" sz="2400" dirty="0" smtClean="0">
                <a:solidFill>
                  <a:srgbClr val="FF0000"/>
                </a:solidFill>
              </a:rPr>
              <a:t>,</a:t>
            </a:r>
            <a:r>
              <a:rPr lang="bg-BG" sz="2400" b="1" dirty="0" smtClean="0">
                <a:solidFill>
                  <a:srgbClr val="FF0000"/>
                </a:solidFill>
              </a:rPr>
              <a:t> </a:t>
            </a:r>
            <a:r>
              <a:rPr lang="bg-BG" sz="2400" dirty="0" smtClean="0">
                <a:solidFill>
                  <a:schemeClr val="tx1"/>
                </a:solidFill>
              </a:rPr>
              <a:t>ако молбата се подава от пълномощник.</a:t>
            </a:r>
            <a:endParaRPr lang="bg-BG" sz="2400" dirty="0">
              <a:solidFill>
                <a:schemeClr val="tx1"/>
              </a:solidFill>
            </a:endParaRPr>
          </a:p>
        </p:txBody>
      </p:sp>
    </p:spTree>
    <p:extLst>
      <p:ext uri="{BB962C8B-B14F-4D97-AF65-F5344CB8AC3E}">
        <p14:creationId xmlns:p14="http://schemas.microsoft.com/office/powerpoint/2010/main" val="1159745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81000" y="404665"/>
            <a:ext cx="7239000" cy="936103"/>
          </a:xfrm>
        </p:spPr>
        <p:txBody>
          <a:bodyPr>
            <a:normAutofit fontScale="90000"/>
          </a:bodyPr>
          <a:lstStyle/>
          <a:p>
            <a:r>
              <a:rPr lang="bg-BG" dirty="0" smtClean="0">
                <a:solidFill>
                  <a:srgbClr val="FF0000"/>
                </a:solidFill>
              </a:rPr>
              <a:t>Какво се случва след подаване на молбата?</a:t>
            </a:r>
            <a:endParaRPr lang="bg-BG" dirty="0">
              <a:solidFill>
                <a:srgbClr val="FF0000"/>
              </a:solidFill>
            </a:endParaRPr>
          </a:p>
        </p:txBody>
      </p:sp>
      <p:sp>
        <p:nvSpPr>
          <p:cNvPr id="3" name="Текстов контейнер 2"/>
          <p:cNvSpPr>
            <a:spLocks noGrp="1"/>
          </p:cNvSpPr>
          <p:nvPr>
            <p:ph type="body" idx="1"/>
          </p:nvPr>
        </p:nvSpPr>
        <p:spPr>
          <a:xfrm>
            <a:off x="380999" y="1484784"/>
            <a:ext cx="7889543" cy="4968552"/>
          </a:xfrm>
        </p:spPr>
        <p:txBody>
          <a:bodyPr>
            <a:normAutofit/>
          </a:bodyPr>
          <a:lstStyle/>
          <a:p>
            <a:pPr algn="just"/>
            <a:r>
              <a:rPr lang="ru-RU" sz="2400" dirty="0"/>
              <a:t>В </a:t>
            </a:r>
            <a:r>
              <a:rPr lang="ru-RU" sz="2400" dirty="0" err="1"/>
              <a:t>деня</a:t>
            </a:r>
            <a:r>
              <a:rPr lang="ru-RU" sz="2400" dirty="0"/>
              <a:t> на </a:t>
            </a:r>
            <a:r>
              <a:rPr lang="ru-RU" sz="2400" dirty="0" err="1"/>
              <a:t>постъпване</a:t>
            </a:r>
            <a:r>
              <a:rPr lang="ru-RU" sz="2400" dirty="0"/>
              <a:t> на </a:t>
            </a:r>
            <a:r>
              <a:rPr lang="ru-RU" sz="2400" dirty="0" err="1"/>
              <a:t>молбата</a:t>
            </a:r>
            <a:r>
              <a:rPr lang="ru-RU" sz="2400" dirty="0"/>
              <a:t> </a:t>
            </a:r>
            <a:r>
              <a:rPr lang="ru-RU" sz="2400" dirty="0" err="1"/>
              <a:t>съдът</a:t>
            </a:r>
            <a:r>
              <a:rPr lang="ru-RU" sz="2400" dirty="0"/>
              <a:t> </a:t>
            </a:r>
            <a:r>
              <a:rPr lang="ru-RU" sz="2400" dirty="0" err="1" smtClean="0"/>
              <a:t>определя</a:t>
            </a:r>
            <a:r>
              <a:rPr lang="ru-RU" sz="2400" dirty="0" smtClean="0"/>
              <a:t> </a:t>
            </a:r>
            <a:r>
              <a:rPr lang="ru-RU" sz="2400" dirty="0" err="1" smtClean="0"/>
              <a:t>деня</a:t>
            </a:r>
            <a:r>
              <a:rPr lang="ru-RU" sz="2400" dirty="0" smtClean="0"/>
              <a:t> и часа, в </a:t>
            </a:r>
            <a:r>
              <a:rPr lang="ru-RU" sz="2400" dirty="0" err="1" smtClean="0"/>
              <a:t>който</a:t>
            </a:r>
            <a:r>
              <a:rPr lang="ru-RU" sz="2400" dirty="0" smtClean="0"/>
              <a:t> </a:t>
            </a:r>
            <a:r>
              <a:rPr lang="ru-RU" sz="2400" dirty="0" err="1" smtClean="0"/>
              <a:t>ще</a:t>
            </a:r>
            <a:r>
              <a:rPr lang="ru-RU" sz="2400" dirty="0" smtClean="0"/>
              <a:t> се </a:t>
            </a:r>
            <a:r>
              <a:rPr lang="ru-RU" sz="2400" dirty="0" err="1" smtClean="0"/>
              <a:t>проведе</a:t>
            </a:r>
            <a:r>
              <a:rPr lang="ru-RU" sz="2400" dirty="0" smtClean="0"/>
              <a:t> </a:t>
            </a:r>
            <a:r>
              <a:rPr lang="ru-RU" sz="2400" dirty="0" err="1" smtClean="0"/>
              <a:t>открито</a:t>
            </a:r>
            <a:r>
              <a:rPr lang="ru-RU" sz="2400" dirty="0" smtClean="0"/>
              <a:t> </a:t>
            </a:r>
            <a:r>
              <a:rPr lang="ru-RU" sz="2400" dirty="0" err="1" smtClean="0"/>
              <a:t>съдебно</a:t>
            </a:r>
            <a:r>
              <a:rPr lang="ru-RU" sz="2400" dirty="0" smtClean="0"/>
              <a:t> заседание. </a:t>
            </a:r>
            <a:r>
              <a:rPr lang="ru-RU" sz="2400" dirty="0" err="1" smtClean="0"/>
              <a:t>Съдебното</a:t>
            </a:r>
            <a:r>
              <a:rPr lang="ru-RU" sz="2400" dirty="0" smtClean="0"/>
              <a:t> заседание </a:t>
            </a:r>
            <a:r>
              <a:rPr lang="ru-RU" sz="2400" dirty="0" err="1" smtClean="0"/>
              <a:t>ще</a:t>
            </a:r>
            <a:r>
              <a:rPr lang="ru-RU" sz="2400" dirty="0" smtClean="0"/>
              <a:t> </a:t>
            </a:r>
            <a:r>
              <a:rPr lang="ru-RU" sz="2400" dirty="0" err="1" smtClean="0"/>
              <a:t>бъде</a:t>
            </a:r>
            <a:r>
              <a:rPr lang="ru-RU" sz="2400" dirty="0" smtClean="0"/>
              <a:t> </a:t>
            </a:r>
            <a:r>
              <a:rPr lang="ru-RU" sz="2400" dirty="0" err="1" smtClean="0"/>
              <a:t>насрочено</a:t>
            </a:r>
            <a:r>
              <a:rPr lang="ru-RU" sz="2400" dirty="0" smtClean="0"/>
              <a:t> в срок до един </a:t>
            </a:r>
            <a:r>
              <a:rPr lang="ru-RU" sz="2400" dirty="0" err="1" smtClean="0"/>
              <a:t>месец</a:t>
            </a:r>
            <a:r>
              <a:rPr lang="ru-RU" sz="2400" dirty="0" smtClean="0"/>
              <a:t> от </a:t>
            </a:r>
            <a:r>
              <a:rPr lang="ru-RU" sz="2400" dirty="0" err="1" smtClean="0"/>
              <a:t>подаване</a:t>
            </a:r>
            <a:r>
              <a:rPr lang="ru-RU" sz="2400" dirty="0" smtClean="0"/>
              <a:t> на </a:t>
            </a:r>
            <a:r>
              <a:rPr lang="ru-RU" sz="2400" dirty="0" err="1" smtClean="0"/>
              <a:t>молбата</a:t>
            </a:r>
            <a:r>
              <a:rPr lang="ru-RU" sz="2400" dirty="0" smtClean="0"/>
              <a:t>. </a:t>
            </a:r>
          </a:p>
          <a:p>
            <a:pPr algn="just"/>
            <a:r>
              <a:rPr lang="ru-RU" sz="2400" dirty="0" smtClean="0"/>
              <a:t>За </a:t>
            </a:r>
            <a:r>
              <a:rPr lang="ru-RU" sz="2400" dirty="0" err="1" smtClean="0"/>
              <a:t>съдебното</a:t>
            </a:r>
            <a:r>
              <a:rPr lang="ru-RU" sz="2400" dirty="0" smtClean="0"/>
              <a:t> заседание </a:t>
            </a:r>
            <a:r>
              <a:rPr lang="ru-RU" sz="2400" dirty="0" err="1" smtClean="0"/>
              <a:t>ще</a:t>
            </a:r>
            <a:r>
              <a:rPr lang="ru-RU" sz="2400" dirty="0" smtClean="0"/>
              <a:t> </a:t>
            </a:r>
            <a:r>
              <a:rPr lang="ru-RU" sz="2400" dirty="0" err="1" smtClean="0"/>
              <a:t>бъдат</a:t>
            </a:r>
            <a:r>
              <a:rPr lang="ru-RU" sz="2400" dirty="0" smtClean="0"/>
              <a:t> </a:t>
            </a:r>
            <a:r>
              <a:rPr lang="ru-RU" sz="2400" dirty="0" err="1" smtClean="0"/>
              <a:t>призовани</a:t>
            </a:r>
            <a:r>
              <a:rPr lang="ru-RU" sz="2400" dirty="0" smtClean="0"/>
              <a:t> и </a:t>
            </a:r>
            <a:r>
              <a:rPr lang="ru-RU" sz="2400" dirty="0" err="1" smtClean="0"/>
              <a:t>двете</a:t>
            </a:r>
            <a:r>
              <a:rPr lang="ru-RU" sz="2400" dirty="0" smtClean="0"/>
              <a:t> </a:t>
            </a:r>
            <a:r>
              <a:rPr lang="ru-RU" sz="2400" dirty="0" err="1" smtClean="0"/>
              <a:t>страни</a:t>
            </a:r>
            <a:r>
              <a:rPr lang="ru-RU" sz="2400" dirty="0" smtClean="0"/>
              <a:t>. </a:t>
            </a:r>
            <a:r>
              <a:rPr lang="ru-RU" sz="2400" dirty="0" err="1" smtClean="0"/>
              <a:t>Извършителят</a:t>
            </a:r>
            <a:r>
              <a:rPr lang="ru-RU" sz="2400" dirty="0" smtClean="0"/>
              <a:t> </a:t>
            </a:r>
            <a:r>
              <a:rPr lang="ru-RU" sz="2400" dirty="0" err="1" smtClean="0"/>
              <a:t>ще</a:t>
            </a:r>
            <a:r>
              <a:rPr lang="ru-RU" sz="2400" dirty="0" smtClean="0"/>
              <a:t> получи </a:t>
            </a:r>
            <a:r>
              <a:rPr lang="ru-RU" sz="2400" dirty="0" err="1" smtClean="0"/>
              <a:t>препис</a:t>
            </a:r>
            <a:r>
              <a:rPr lang="ru-RU" sz="2400" dirty="0" smtClean="0"/>
              <a:t> от </a:t>
            </a:r>
            <a:r>
              <a:rPr lang="ru-RU" sz="2400" dirty="0" err="1" smtClean="0"/>
              <a:t>молбата</a:t>
            </a:r>
            <a:r>
              <a:rPr lang="ru-RU" sz="2400" dirty="0" smtClean="0"/>
              <a:t> за защита.</a:t>
            </a:r>
            <a:endParaRPr lang="en-US" sz="2400" dirty="0" smtClean="0"/>
          </a:p>
          <a:p>
            <a:pPr algn="just"/>
            <a:endParaRPr lang="ru-RU" sz="2400" dirty="0" smtClean="0"/>
          </a:p>
        </p:txBody>
      </p:sp>
    </p:spTree>
    <p:extLst>
      <p:ext uri="{BB962C8B-B14F-4D97-AF65-F5344CB8AC3E}">
        <p14:creationId xmlns:p14="http://schemas.microsoft.com/office/powerpoint/2010/main" val="1785766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Живост">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Живост">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612</TotalTime>
  <Words>2237</Words>
  <Application>Microsoft Office PowerPoint</Application>
  <PresentationFormat>Презентация на цял екран (4:3)</PresentationFormat>
  <Paragraphs>130</Paragraphs>
  <Slides>22</Slides>
  <Notes>2</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22</vt:i4>
      </vt:variant>
    </vt:vector>
  </HeadingPairs>
  <TitlesOfParts>
    <vt:vector size="23" baseType="lpstr">
      <vt:lpstr>Живост</vt:lpstr>
      <vt:lpstr>ВЪПРОСИ И ОТГОВОРИ  за ДОМАШНОТО НАСИЛИЕ</vt:lpstr>
      <vt:lpstr>Какво е домашно насилие?</vt:lpstr>
      <vt:lpstr>Кой може да потърси защита  от домашно насилие?</vt:lpstr>
      <vt:lpstr>Срещу кого може да се потърси защита от домашно насилие?</vt:lpstr>
      <vt:lpstr>Срещу кого може да се потърси защита от домашно насилие?</vt:lpstr>
      <vt:lpstr>Как да потърсим защита от домашно насилие?</vt:lpstr>
      <vt:lpstr>Какво трябва да съдържа молбата за защита от домашно насилие?</vt:lpstr>
      <vt:lpstr>Какво е необходимо да се приложи към молбата за защита?</vt:lpstr>
      <vt:lpstr>Какво се случва след подаване на молбата?</vt:lpstr>
      <vt:lpstr>Какво се случва в откритото съдебно заседание?</vt:lpstr>
      <vt:lpstr>Как съдът дава защита от домашно насилие?</vt:lpstr>
      <vt:lpstr>Какви мерки за защита от домашно насилие може да наложи съдът?</vt:lpstr>
      <vt:lpstr>Какви мерки за защита от домашно насилие може да наложи съдът?</vt:lpstr>
      <vt:lpstr>Как се изпълнява заповедта за защита?</vt:lpstr>
      <vt:lpstr>Как може да бъде обжалвано решението на съда?</vt:lpstr>
      <vt:lpstr>Какво се случва след подаване на жалбата?</vt:lpstr>
      <vt:lpstr>Какво е НЕЗАБАВНА ЗАЩИТА?</vt:lpstr>
      <vt:lpstr>ВАЖНО !</vt:lpstr>
      <vt:lpstr>Трябва да знаете, че:</vt:lpstr>
      <vt:lpstr>Полезни връзки:</vt:lpstr>
      <vt:lpstr>Полезни връзки:</vt:lpstr>
      <vt:lpstr>Полезни връзки: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ВЪПРОСИ И ОТГОВОРИ  за ДОМАШНОТО НАСИЛИЕ</dc:title>
  <dc:creator>User</dc:creator>
  <cp:lastModifiedBy>User</cp:lastModifiedBy>
  <cp:revision>80</cp:revision>
  <dcterms:created xsi:type="dcterms:W3CDTF">2020-03-03T16:57:26Z</dcterms:created>
  <dcterms:modified xsi:type="dcterms:W3CDTF">2020-03-15T22:34:26Z</dcterms:modified>
</cp:coreProperties>
</file>